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1" r:id="rId1"/>
  </p:sldMasterIdLst>
  <p:notesMasterIdLst>
    <p:notesMasterId r:id="rId23"/>
  </p:notesMasterIdLst>
  <p:handoutMasterIdLst>
    <p:handoutMasterId r:id="rId24"/>
  </p:handoutMasterIdLst>
  <p:sldIdLst>
    <p:sldId id="273" r:id="rId2"/>
    <p:sldId id="450" r:id="rId3"/>
    <p:sldId id="499" r:id="rId4"/>
    <p:sldId id="509" r:id="rId5"/>
    <p:sldId id="500" r:id="rId6"/>
    <p:sldId id="474" r:id="rId7"/>
    <p:sldId id="475" r:id="rId8"/>
    <p:sldId id="453" r:id="rId9"/>
    <p:sldId id="510" r:id="rId10"/>
    <p:sldId id="477" r:id="rId11"/>
    <p:sldId id="513" r:id="rId12"/>
    <p:sldId id="507" r:id="rId13"/>
    <p:sldId id="508" r:id="rId14"/>
    <p:sldId id="485" r:id="rId15"/>
    <p:sldId id="515" r:id="rId16"/>
    <p:sldId id="517" r:id="rId17"/>
    <p:sldId id="514" r:id="rId18"/>
    <p:sldId id="518" r:id="rId19"/>
    <p:sldId id="418" r:id="rId20"/>
    <p:sldId id="302" r:id="rId21"/>
    <p:sldId id="396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EF2FCE"/>
    <a:srgbClr val="C90000"/>
    <a:srgbClr val="FFFF00"/>
    <a:srgbClr val="CFB4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63" autoAdjust="0"/>
    <p:restoredTop sz="97454" autoAdjust="0"/>
  </p:normalViewPr>
  <p:slideViewPr>
    <p:cSldViewPr snapToGrid="0" snapToObjects="1">
      <p:cViewPr>
        <p:scale>
          <a:sx n="100" d="100"/>
          <a:sy n="100" d="100"/>
        </p:scale>
        <p:origin x="-1072" y="-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Relationship Id="rId2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Relationship Id="rId2" Type="http://schemas.openxmlformats.org/officeDocument/2006/relationships/image" Target="../media/image1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763FA-3F29-474A-9CD2-883E624A86C6}" type="datetime1">
              <a:rPr lang="en-US" smtClean="0"/>
              <a:pPr/>
              <a:t>3/28/17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F82975-29AB-AD4F-97FA-ED7609E49A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9139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9AFFFC-4CF0-C244-94A4-AE385A65368A}" type="datetime1">
              <a:rPr lang="en-US" smtClean="0"/>
              <a:pPr/>
              <a:t>3/28/17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02235-20BB-0043-9BA6-3CA39F5413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8231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0957BD7-F297-FB4A-8BC7-2116F06B73CF}" type="slidenum">
              <a:rPr lang="en-GB"/>
              <a:pPr/>
              <a:t>1</a:t>
            </a:fld>
            <a:endParaRPr lang="en-GB"/>
          </a:p>
        </p:txBody>
      </p:sp>
      <p:sp>
        <p:nvSpPr>
          <p:cNvPr id="19459" name="Text Box 1"/>
          <p:cNvSpPr txBox="1">
            <a:spLocks noChangeArrowheads="1"/>
          </p:cNvSpPr>
          <p:nvPr/>
        </p:nvSpPr>
        <p:spPr bwMode="auto">
          <a:xfrm>
            <a:off x="999869" y="686475"/>
            <a:ext cx="4859795" cy="34281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0" name="Text Box 2"/>
          <p:cNvSpPr>
            <a:spLocks noGrp="1" noChangeArrowheads="1"/>
          </p:cNvSpPr>
          <p:nvPr>
            <p:ph type="body"/>
          </p:nvPr>
        </p:nvSpPr>
        <p:spPr>
          <a:xfrm>
            <a:off x="683960" y="4341522"/>
            <a:ext cx="5490080" cy="4116006"/>
          </a:xfrm>
          <a:noFill/>
          <a:ln/>
        </p:spPr>
        <p:txBody>
          <a:bodyPr lIns="95400" tIns="67320" rIns="95400" bIns="47520"/>
          <a:lstStyle/>
          <a:p>
            <a:pPr eaLnBrk="1" hangingPunct="1">
              <a:lnSpc>
                <a:spcPct val="87000"/>
              </a:lnSpc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mtClean="0">
                <a:latin typeface="Arial" charset="0"/>
                <a:ea typeface="Arial Unicode MS" charset="0"/>
                <a:cs typeface="Arial Unicode MS" charset="0"/>
              </a:rPr>
              <a:t>S. Fazio – Brookhaven National Laboratory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3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5893EC8-E9A1-6245-A657-7D8555C0DA8C}" type="slidenum">
              <a:rPr lang="en-GB"/>
              <a:pPr/>
              <a:t>20</a:t>
            </a:fld>
            <a:endParaRPr lang="en-GB"/>
          </a:p>
        </p:txBody>
      </p:sp>
      <p:sp>
        <p:nvSpPr>
          <p:cNvPr id="67587" name="Text Box 1"/>
          <p:cNvSpPr txBox="1">
            <a:spLocks noChangeArrowheads="1"/>
          </p:cNvSpPr>
          <p:nvPr/>
        </p:nvSpPr>
        <p:spPr bwMode="auto">
          <a:xfrm>
            <a:off x="999869" y="686475"/>
            <a:ext cx="4859795" cy="34281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588" name="Text Box 2"/>
          <p:cNvSpPr>
            <a:spLocks noGrp="1" noChangeArrowheads="1"/>
          </p:cNvSpPr>
          <p:nvPr>
            <p:ph type="body"/>
          </p:nvPr>
        </p:nvSpPr>
        <p:spPr>
          <a:xfrm>
            <a:off x="683960" y="4341522"/>
            <a:ext cx="5454810" cy="4084802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DIS2017 - April,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(BNL)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697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DIS2017 - April,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(BNL)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665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DIS2017 - April,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(BNL)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13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DIS2017 - April,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(BNL)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363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DIS2017 - April,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(BNL)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660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DIS2017 - April,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(BNL)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58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DIS2017 - April, 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(BNL)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903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DIS2017 - April,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(BNL)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189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DIS2017 - April,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(BNL)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19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DIS2017 - April,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(BNL)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839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DIS2017 - April,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(BNL)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617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DIS2017 - April,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Fazio (BNL)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3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4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32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32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32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5.emf"/><Relationship Id="rId7" Type="http://schemas.openxmlformats.org/officeDocument/2006/relationships/image" Target="../media/image6.png"/><Relationship Id="rId8" Type="http://schemas.openxmlformats.org/officeDocument/2006/relationships/image" Target="../media/image7.emf"/><Relationship Id="rId9" Type="http://schemas.openxmlformats.org/officeDocument/2006/relationships/image" Target="../media/image8.emf"/><Relationship Id="rId10" Type="http://schemas.openxmlformats.org/officeDocument/2006/relationships/image" Target="../media/image9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3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emf"/><Relationship Id="rId3" Type="http://schemas.openxmlformats.org/officeDocument/2006/relationships/image" Target="../media/image3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15.emf"/><Relationship Id="rId5" Type="http://schemas.openxmlformats.org/officeDocument/2006/relationships/oleObject" Target="../embeddings/oleObject4.bin"/><Relationship Id="rId6" Type="http://schemas.openxmlformats.org/officeDocument/2006/relationships/image" Target="../media/image16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oleObject" Target="../embeddings/oleObject5.bin"/><Relationship Id="rId5" Type="http://schemas.openxmlformats.org/officeDocument/2006/relationships/image" Target="../media/image15.emf"/><Relationship Id="rId6" Type="http://schemas.openxmlformats.org/officeDocument/2006/relationships/image" Target="../media/image18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emf"/><Relationship Id="rId5" Type="http://schemas.openxmlformats.org/officeDocument/2006/relationships/image" Target="../media/image22.emf"/><Relationship Id="rId6" Type="http://schemas.openxmlformats.org/officeDocument/2006/relationships/oleObject" Target="../embeddings/oleObject6.bin"/><Relationship Id="rId7" Type="http://schemas.openxmlformats.org/officeDocument/2006/relationships/image" Target="../media/image19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1"/>
          <p:cNvSpPr>
            <a:spLocks noGrp="1" noChangeArrowheads="1"/>
          </p:cNvSpPr>
          <p:nvPr>
            <p:ph type="ctrTitle"/>
          </p:nvPr>
        </p:nvSpPr>
        <p:spPr>
          <a:xfrm>
            <a:off x="685423" y="791144"/>
            <a:ext cx="7773156" cy="1470043"/>
          </a:xfrm>
        </p:spPr>
        <p:txBody>
          <a:bodyPr lIns="93789" tIns="81309" rIns="93789" bIns="46894"/>
          <a:lstStyle/>
          <a:p>
            <a:pPr>
              <a:lnSpc>
                <a:spcPct val="87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>
                <a:solidFill>
                  <a:srgbClr val="333399"/>
                </a:solidFill>
              </a:rPr>
              <a:t>Salvatore </a:t>
            </a:r>
            <a:r>
              <a:rPr lang="en-GB" sz="2800" b="1" dirty="0" smtClean="0">
                <a:solidFill>
                  <a:srgbClr val="333399"/>
                </a:solidFill>
              </a:rPr>
              <a:t>Fazio </a:t>
            </a:r>
            <a:br>
              <a:rPr lang="en-GB" sz="2800" b="1" dirty="0" smtClean="0">
                <a:solidFill>
                  <a:srgbClr val="333399"/>
                </a:solidFill>
              </a:rPr>
            </a:br>
            <a:r>
              <a:rPr lang="en-GB" sz="1600" b="1" i="1" dirty="0" smtClean="0">
                <a:solidFill>
                  <a:srgbClr val="333399"/>
                </a:solidFill>
              </a:rPr>
              <a:t>for the BNL EIC Science Task Force </a:t>
            </a:r>
            <a:r>
              <a:rPr lang="en-GB" sz="1900" b="1" dirty="0" smtClean="0">
                <a:solidFill>
                  <a:srgbClr val="333399"/>
                </a:solidFill>
              </a:rPr>
              <a:t/>
            </a:r>
            <a:br>
              <a:rPr lang="en-GB" sz="1900" b="1" dirty="0" smtClean="0">
                <a:solidFill>
                  <a:srgbClr val="333399"/>
                </a:solidFill>
              </a:rPr>
            </a:br>
            <a:endParaRPr lang="en-GB" sz="1900" b="1" dirty="0">
              <a:solidFill>
                <a:srgbClr val="333399"/>
              </a:solidFill>
            </a:endParaRPr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87644" y="5872640"/>
            <a:ext cx="7870936" cy="699904"/>
          </a:xfrm>
          <a:solidFill>
            <a:srgbClr val="FFFFFF"/>
          </a:solidFill>
        </p:spPr>
        <p:txBody>
          <a:bodyPr lIns="93789" tIns="110429" rIns="93789" bIns="46894">
            <a:normAutofit lnSpcReduction="10000"/>
          </a:bodyPr>
          <a:lstStyle/>
          <a:p>
            <a:pPr>
              <a:spcBef>
                <a:spcPts val="420"/>
              </a:spcBef>
              <a:tabLst>
                <a:tab pos="360216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1700" b="1" dirty="0" smtClean="0">
                <a:solidFill>
                  <a:srgbClr val="003399"/>
                </a:solidFill>
              </a:rPr>
              <a:t>DIS 2017</a:t>
            </a:r>
          </a:p>
          <a:p>
            <a:pPr>
              <a:spcBef>
                <a:spcPts val="420"/>
              </a:spcBef>
              <a:tabLst>
                <a:tab pos="360216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1700" b="1" dirty="0">
                <a:solidFill>
                  <a:srgbClr val="003399"/>
                </a:solidFill>
              </a:rPr>
              <a:t>B</a:t>
            </a:r>
            <a:r>
              <a:rPr lang="en-GB" sz="1700" b="1" dirty="0" smtClean="0">
                <a:solidFill>
                  <a:srgbClr val="003399"/>
                </a:solidFill>
              </a:rPr>
              <a:t>irmingham (UK)</a:t>
            </a:r>
            <a:r>
              <a:rPr lang="en-GB" sz="1700" b="1" i="1" dirty="0" smtClean="0">
                <a:solidFill>
                  <a:srgbClr val="003399"/>
                </a:solidFill>
              </a:rPr>
              <a:t>, April 2017</a:t>
            </a:r>
          </a:p>
        </p:txBody>
      </p:sp>
      <p:sp>
        <p:nvSpPr>
          <p:cNvPr id="18437" name="Rectangle 3"/>
          <p:cNvSpPr>
            <a:spLocks noChangeArrowheads="1"/>
          </p:cNvSpPr>
          <p:nvPr/>
        </p:nvSpPr>
        <p:spPr bwMode="auto">
          <a:xfrm>
            <a:off x="143231" y="72301"/>
            <a:ext cx="8860857" cy="1053322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smtClean="0">
                <a:solidFill>
                  <a:srgbClr val="CC0000"/>
                </a:solidFill>
                <a:latin typeface="+mj-lt"/>
                <a:ea typeface="DejaVu Sans" charset="0"/>
                <a:cs typeface="DejaVu Sans" charset="0"/>
              </a:rPr>
              <a:t>Nuclear PDFs </a:t>
            </a:r>
            <a:r>
              <a:rPr lang="en-GB" sz="2800" b="1" dirty="0" smtClean="0">
                <a:solidFill>
                  <a:srgbClr val="CC0000"/>
                </a:solidFill>
                <a:latin typeface="+mj-lt"/>
                <a:ea typeface="DejaVu Sans" charset="0"/>
                <a:cs typeface="DejaVu Sans" charset="0"/>
              </a:rPr>
              <a:t>at</a:t>
            </a:r>
            <a:r>
              <a:rPr lang="en-GB" sz="2800" b="1" dirty="0" smtClean="0">
                <a:solidFill>
                  <a:srgbClr val="CC0000"/>
                </a:solidFill>
                <a:latin typeface="+mj-lt"/>
                <a:ea typeface="DejaVu Sans" charset="0"/>
                <a:cs typeface="DejaVu Sans" charset="0"/>
              </a:rPr>
              <a:t> a future Electron-</a:t>
            </a:r>
            <a:r>
              <a:rPr lang="en-GB" sz="2800" b="1" smtClean="0">
                <a:solidFill>
                  <a:srgbClr val="CC0000"/>
                </a:solidFill>
                <a:latin typeface="+mj-lt"/>
                <a:ea typeface="DejaVu Sans" charset="0"/>
                <a:cs typeface="DejaVu Sans" charset="0"/>
              </a:rPr>
              <a:t>Ion Collider </a:t>
            </a:r>
            <a:endParaRPr lang="en-GB" sz="2800" b="1" dirty="0" smtClean="0">
              <a:solidFill>
                <a:srgbClr val="CC0000"/>
              </a:solidFill>
              <a:latin typeface="+mj-lt"/>
              <a:ea typeface="DejaVu Sans" charset="0"/>
              <a:cs typeface="DejaVu Sans" charset="0"/>
            </a:endParaRPr>
          </a:p>
        </p:txBody>
      </p:sp>
      <p:pic>
        <p:nvPicPr>
          <p:cNvPr id="18440" name="Picture 16" descr="BNL_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37708" y="1763314"/>
            <a:ext cx="2128840" cy="766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840" y="5980164"/>
            <a:ext cx="1924228" cy="48105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1068" y="2628900"/>
            <a:ext cx="4119794" cy="30861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DIS2017 - April,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(BNL)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18310" y="123881"/>
            <a:ext cx="8395490" cy="609489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6058" tIns="233337" rIns="96058" bIns="48029" anchor="ctr">
            <a:prstTxWarp prst="textNoShape">
              <a:avLst/>
            </a:prstTxWarp>
          </a:bodyPr>
          <a:lstStyle/>
          <a:p>
            <a:pPr algn="ctr">
              <a:lnSpc>
                <a:spcPct val="50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US" sz="2900" b="1" dirty="0" smtClean="0">
                <a:solidFill>
                  <a:srgbClr val="FF0000"/>
                </a:solidFill>
                <a:latin typeface="+mj-lt"/>
              </a:rPr>
              <a:t>F</a:t>
            </a:r>
            <a:r>
              <a:rPr lang="en-US" sz="2900" b="1" baseline="-25000" dirty="0" smtClean="0">
                <a:solidFill>
                  <a:srgbClr val="FF0000"/>
                </a:solidFill>
                <a:latin typeface="+mj-lt"/>
              </a:rPr>
              <a:t>L</a:t>
            </a:r>
            <a:r>
              <a:rPr lang="en-US" sz="2900" b="1" dirty="0" smtClean="0">
                <a:solidFill>
                  <a:srgbClr val="FF0000"/>
                </a:solidFill>
                <a:latin typeface="+mj-lt"/>
              </a:rPr>
              <a:t> (</a:t>
            </a:r>
            <a:r>
              <a:rPr lang="en-US" sz="2900" b="1" dirty="0" err="1" smtClean="0">
                <a:solidFill>
                  <a:srgbClr val="FF0000"/>
                </a:solidFill>
                <a:latin typeface="+mj-lt"/>
              </a:rPr>
              <a:t>e+Au</a:t>
            </a:r>
            <a:r>
              <a:rPr lang="en-US" sz="2900" b="1" dirty="0" smtClean="0">
                <a:solidFill>
                  <a:srgbClr val="FF0000"/>
                </a:solidFill>
                <a:latin typeface="+mj-lt"/>
              </a:rPr>
              <a:t>)</a:t>
            </a:r>
            <a:endParaRPr lang="en-GB" sz="29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0" name="Shape 232"/>
          <p:cNvSpPr/>
          <p:nvPr/>
        </p:nvSpPr>
        <p:spPr>
          <a:xfrm>
            <a:off x="5477985" y="1111312"/>
            <a:ext cx="3666015" cy="981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508000" marR="41275" lvl="1" indent="-254000" defTabSz="914400">
              <a:spcBef>
                <a:spcPts val="400"/>
              </a:spcBef>
              <a:buClr>
                <a:srgbClr val="FF2600"/>
              </a:buClr>
              <a:buSzPct val="150000"/>
              <a:buChar char="•"/>
              <a:defRPr sz="2200">
                <a:solidFill>
                  <a:srgbClr val="9411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dirty="0" smtClean="0">
                <a:solidFill>
                  <a:srgbClr val="FF0000"/>
                </a:solidFill>
              </a:rPr>
              <a:t>At higher energies an EIC</a:t>
            </a:r>
            <a:r>
              <a:rPr dirty="0" smtClean="0">
                <a:solidFill>
                  <a:srgbClr val="FF0000"/>
                </a:solidFill>
              </a:rPr>
              <a:t> </a:t>
            </a:r>
            <a:r>
              <a:rPr dirty="0">
                <a:solidFill>
                  <a:srgbClr val="FF0000"/>
                </a:solidFill>
              </a:rPr>
              <a:t>extends x-reach by a factor 5</a:t>
            </a:r>
          </a:p>
        </p:txBody>
      </p:sp>
      <p:sp>
        <p:nvSpPr>
          <p:cNvPr id="11" name="Shape 236"/>
          <p:cNvSpPr/>
          <p:nvPr/>
        </p:nvSpPr>
        <p:spPr>
          <a:xfrm>
            <a:off x="5465285" y="2449988"/>
            <a:ext cx="3774024" cy="29602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508000" marR="41275" lvl="1" indent="-254000" defTabSz="914400">
              <a:spcBef>
                <a:spcPts val="400"/>
              </a:spcBef>
              <a:buClr>
                <a:srgbClr val="FF2600"/>
              </a:buClr>
              <a:buSzPct val="150000"/>
              <a:buChar char="•"/>
              <a:defRPr sz="2200">
                <a:solidFill>
                  <a:srgbClr val="9411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dirty="0">
                <a:solidFill>
                  <a:srgbClr val="000000"/>
                </a:solidFill>
              </a:rPr>
              <a:t>Errors dominated by </a:t>
            </a:r>
            <a:r>
              <a:rPr lang="en-US" dirty="0" smtClean="0">
                <a:solidFill>
                  <a:srgbClr val="000000"/>
                </a:solidFill>
              </a:rPr>
              <a:t>the </a:t>
            </a:r>
            <a:r>
              <a:rPr dirty="0" smtClean="0">
                <a:solidFill>
                  <a:srgbClr val="000000"/>
                </a:solidFill>
              </a:rPr>
              <a:t>systematic</a:t>
            </a:r>
            <a:r>
              <a:rPr lang="en-US" dirty="0" smtClean="0">
                <a:solidFill>
                  <a:srgbClr val="000000"/>
                </a:solidFill>
              </a:rPr>
              <a:t>s</a:t>
            </a:r>
            <a:r>
              <a:rPr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in the cross section measurement</a:t>
            </a:r>
            <a:r>
              <a:rPr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</a:t>
            </a:r>
            <a:r>
              <a:rPr dirty="0" smtClean="0">
                <a:solidFill>
                  <a:srgbClr val="FF0000"/>
                </a:solidFill>
              </a:rPr>
              <a:t>Not </a:t>
            </a:r>
            <a:r>
              <a:rPr dirty="0">
                <a:solidFill>
                  <a:srgbClr val="FF0000"/>
                </a:solidFill>
              </a:rPr>
              <a:t>luminosity </a:t>
            </a:r>
            <a:r>
              <a:rPr dirty="0" smtClean="0">
                <a:solidFill>
                  <a:srgbClr val="FF0000"/>
                </a:solidFill>
              </a:rPr>
              <a:t>hungry</a:t>
            </a:r>
            <a:r>
              <a:rPr lang="en-US" dirty="0" smtClean="0">
                <a:solidFill>
                  <a:srgbClr val="FF0000"/>
                </a:solidFill>
              </a:rPr>
              <a:t>!</a:t>
            </a:r>
            <a:endParaRPr lang="en-US" dirty="0">
              <a:solidFill>
                <a:srgbClr val="FF0000"/>
              </a:solidFill>
            </a:endParaRPr>
          </a:p>
          <a:p>
            <a:pPr marL="749300" marR="41275" lvl="1" defTabSz="914400">
              <a:spcBef>
                <a:spcPts val="400"/>
              </a:spcBef>
              <a:buClr>
                <a:srgbClr val="FF2600"/>
              </a:buClr>
              <a:buSzPct val="150000"/>
              <a:defRPr sz="2200">
                <a:solidFill>
                  <a:srgbClr val="9411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dirty="0" smtClean="0">
                <a:solidFill>
                  <a:srgbClr val="000000"/>
                </a:solidFill>
                <a:sym typeface="Wingdings"/>
              </a:rPr>
              <a:t>Study: 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10 fb</a:t>
            </a:r>
            <a:r>
              <a:rPr lang="en-US" baseline="30000" dirty="0" smtClean="0">
                <a:solidFill>
                  <a:srgbClr val="0000FF"/>
                </a:solidFill>
                <a:sym typeface="Wingdings"/>
              </a:rPr>
              <a:t>-1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en-US" dirty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100 fb</a:t>
            </a:r>
            <a:r>
              <a:rPr lang="en-US" baseline="30000" dirty="0">
                <a:solidFill>
                  <a:srgbClr val="0000FF"/>
                </a:solidFill>
                <a:sym typeface="Wingdings"/>
              </a:rPr>
              <a:t>-</a:t>
            </a:r>
            <a:r>
              <a:rPr lang="en-US" baseline="30000" dirty="0" smtClean="0">
                <a:solidFill>
                  <a:srgbClr val="0000FF"/>
                </a:solidFill>
                <a:sym typeface="Wingdings"/>
              </a:rPr>
              <a:t>1 </a:t>
            </a:r>
          </a:p>
          <a:p>
            <a:pPr marL="749300" marR="41275" lvl="1" defTabSz="914400">
              <a:spcBef>
                <a:spcPts val="400"/>
              </a:spcBef>
              <a:buClr>
                <a:srgbClr val="FF2600"/>
              </a:buClr>
              <a:buSzPct val="150000"/>
              <a:defRPr sz="2200">
                <a:solidFill>
                  <a:srgbClr val="9411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dirty="0" smtClean="0">
                <a:solidFill>
                  <a:srgbClr val="000000"/>
                </a:solidFill>
                <a:sym typeface="Wingdings"/>
              </a:rPr>
              <a:t>has negligible impact</a:t>
            </a:r>
          </a:p>
          <a:p>
            <a:pPr marL="749300" marR="41275" lvl="1" defTabSz="914400">
              <a:spcBef>
                <a:spcPts val="400"/>
              </a:spcBef>
              <a:buClr>
                <a:srgbClr val="FF2600"/>
              </a:buClr>
              <a:buSzPct val="150000"/>
              <a:defRPr sz="2200">
                <a:solidFill>
                  <a:srgbClr val="9411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dirty="0" smtClean="0">
                <a:solidFill>
                  <a:srgbClr val="000000"/>
                </a:solidFill>
                <a:sym typeface="Wingdings"/>
              </a:rPr>
              <a:t>(see backup slide)</a:t>
            </a:r>
            <a:endParaRPr lang="en-US" dirty="0" smtClean="0">
              <a:solidFill>
                <a:srgbClr val="0000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6435" y="1055993"/>
            <a:ext cx="5586965" cy="5522607"/>
            <a:chOff x="374959" y="708709"/>
            <a:chExt cx="5228321" cy="5120640"/>
          </a:xfrm>
        </p:grpSpPr>
        <p:pic>
          <p:nvPicPr>
            <p:cNvPr id="18" name="Picture 17" descr="plot_FLerrors_global_versionC.eps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65" r="3323"/>
            <a:stretch/>
          </p:blipFill>
          <p:spPr>
            <a:xfrm>
              <a:off x="374959" y="708709"/>
              <a:ext cx="5228321" cy="5120640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3702348" y="1214820"/>
              <a:ext cx="1473200" cy="5969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05577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dvAuto="0"/>
      <p:bldP spid="11" grpId="0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DIS2017 - April,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(BNL)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3193116"/>
            <a:ext cx="87502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</a:rPr>
              <a:t>Selection of charm-production events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4495" y="3854668"/>
            <a:ext cx="869811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We </a:t>
            </a:r>
            <a:r>
              <a:rPr lang="en-US" sz="2400" dirty="0" smtClean="0"/>
              <a:t>select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kaons</a:t>
            </a:r>
            <a:r>
              <a:rPr lang="en-US" sz="2400" dirty="0" smtClean="0"/>
              <a:t> </a:t>
            </a:r>
            <a:r>
              <a:rPr lang="en-US" sz="2400" dirty="0" smtClean="0"/>
              <a:t>in </a:t>
            </a:r>
            <a:r>
              <a:rPr lang="en-US" sz="2400" dirty="0" smtClean="0"/>
              <a:t>the final </a:t>
            </a:r>
            <a:r>
              <a:rPr lang="en-US" sz="2400" dirty="0" smtClean="0"/>
              <a:t>state of the </a:t>
            </a:r>
            <a:r>
              <a:rPr lang="en-US" sz="2400" b="1" i="1" dirty="0" smtClean="0"/>
              <a:t>D</a:t>
            </a:r>
            <a:r>
              <a:rPr lang="en-US" sz="2400" dirty="0" smtClean="0"/>
              <a:t> meson decay, looking for: </a:t>
            </a:r>
            <a:endParaRPr lang="en-US" sz="2400" dirty="0" smtClean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a displaced vertex: </a:t>
            </a:r>
            <a:r>
              <a:rPr lang="en-US" sz="2000" dirty="0" smtClean="0">
                <a:solidFill>
                  <a:srgbClr val="0000FF"/>
                </a:solidFill>
              </a:rPr>
              <a:t>0.01 </a:t>
            </a:r>
            <a:r>
              <a:rPr lang="en-US" sz="2000" dirty="0" smtClean="0">
                <a:solidFill>
                  <a:srgbClr val="0000FF"/>
                </a:solidFill>
              </a:rPr>
              <a:t>m &lt; |VTX| &lt; 3 </a:t>
            </a:r>
            <a:r>
              <a:rPr lang="en-US" sz="2000" dirty="0" smtClean="0">
                <a:solidFill>
                  <a:srgbClr val="0000FF"/>
                </a:solidFill>
              </a:rPr>
              <a:t>m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Momentum within the acceptance of an EIC model detector (</a:t>
            </a:r>
            <a:r>
              <a:rPr lang="en-US" sz="2000" dirty="0" err="1" smtClean="0">
                <a:solidFill>
                  <a:srgbClr val="000000"/>
                </a:solidFill>
              </a:rPr>
              <a:t>BeAST</a:t>
            </a:r>
            <a:r>
              <a:rPr lang="en-US" sz="2000" dirty="0" smtClean="0">
                <a:solidFill>
                  <a:srgbClr val="000000"/>
                </a:solidFill>
              </a:rPr>
              <a:t> @ eRHIC) 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418310" y="123881"/>
            <a:ext cx="8382790" cy="609489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6058" tIns="233337" rIns="96058" bIns="48029" anchor="ctr">
            <a:prstTxWarp prst="textNoShape">
              <a:avLst/>
            </a:prstTxWarp>
          </a:bodyPr>
          <a:lstStyle/>
          <a:p>
            <a:pPr algn="ctr">
              <a:lnSpc>
                <a:spcPct val="50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US" sz="2900" b="1" dirty="0" smtClean="0">
                <a:solidFill>
                  <a:srgbClr val="FF0000"/>
                </a:solidFill>
                <a:latin typeface="+mj-lt"/>
              </a:rPr>
              <a:t>Charm production: a unique tool!</a:t>
            </a:r>
            <a:endParaRPr lang="en-GB" sz="29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28909" y="5140920"/>
            <a:ext cx="2723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</a:rPr>
              <a:t>FORWARD (1 &lt; Eta &lt; 3.5</a:t>
            </a:r>
            <a:r>
              <a:rPr lang="en-US" b="1" dirty="0" smtClean="0">
                <a:solidFill>
                  <a:srgbClr val="000000"/>
                </a:solidFill>
              </a:rPr>
              <a:t>)</a:t>
            </a:r>
            <a:endParaRPr lang="en-US" dirty="0">
              <a:solidFill>
                <a:srgbClr val="000000"/>
              </a:solidFill>
            </a:endParaRPr>
          </a:p>
          <a:p>
            <a:pPr algn="ctr"/>
            <a:r>
              <a:rPr lang="en-US" dirty="0" smtClean="0">
                <a:solidFill>
                  <a:srgbClr val="0000FF"/>
                </a:solidFill>
              </a:rPr>
              <a:t>RICH </a:t>
            </a:r>
            <a:r>
              <a:rPr lang="en-US" dirty="0">
                <a:solidFill>
                  <a:srgbClr val="0000FF"/>
                </a:solidFill>
              </a:rPr>
              <a:t>-&gt; 2 GeV &lt; P &lt; 40 </a:t>
            </a:r>
            <a:r>
              <a:rPr lang="en-US" dirty="0" smtClean="0">
                <a:solidFill>
                  <a:srgbClr val="0000FF"/>
                </a:solidFill>
              </a:rPr>
              <a:t>GeV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68881" y="5163740"/>
            <a:ext cx="27751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REAR (-3.5 &lt; Eta &lt; </a:t>
            </a:r>
            <a:r>
              <a:rPr lang="en-US" b="1" dirty="0" smtClean="0"/>
              <a:t>1)</a:t>
            </a:r>
            <a:endParaRPr lang="en-US" b="1" dirty="0"/>
          </a:p>
          <a:p>
            <a:pPr algn="ctr"/>
            <a:r>
              <a:rPr lang="en-US" dirty="0" smtClean="0"/>
              <a:t> </a:t>
            </a:r>
            <a:r>
              <a:rPr lang="en-US" dirty="0">
                <a:solidFill>
                  <a:srgbClr val="0000FF"/>
                </a:solidFill>
              </a:rPr>
              <a:t>RICH -&gt; 2 GeV &lt; P &lt; 15 GeV </a:t>
            </a:r>
            <a:endParaRPr lang="en-US" sz="1600" dirty="0">
              <a:solidFill>
                <a:srgbClr val="0000FF"/>
              </a:solidFill>
            </a:endParaRP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3500" y="5153620"/>
            <a:ext cx="34225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CENTRAL DETECTOR (-1 &lt; Eta &lt; 1</a:t>
            </a:r>
            <a:r>
              <a:rPr lang="en-US" b="1" dirty="0" smtClean="0">
                <a:solidFill>
                  <a:srgbClr val="000000"/>
                </a:solidFill>
              </a:rPr>
              <a:t>)</a:t>
            </a:r>
            <a:endParaRPr lang="en-US" b="1" dirty="0">
              <a:solidFill>
                <a:srgbClr val="000000"/>
              </a:solidFill>
            </a:endParaRPr>
          </a:p>
          <a:p>
            <a:pPr algn="ctr"/>
            <a:r>
              <a:rPr lang="en-US" dirty="0" err="1" smtClean="0">
                <a:solidFill>
                  <a:srgbClr val="0000FF"/>
                </a:solidFill>
              </a:rPr>
              <a:t>dE</a:t>
            </a:r>
            <a:r>
              <a:rPr lang="en-US" dirty="0">
                <a:solidFill>
                  <a:srgbClr val="0000FF"/>
                </a:solidFill>
              </a:rPr>
              <a:t>/dx -&gt; 0.2 GeV &lt; P &lt; 0.8 GeV</a:t>
            </a:r>
          </a:p>
          <a:p>
            <a:pPr algn="ctr"/>
            <a:r>
              <a:rPr lang="en-US" dirty="0" smtClean="0">
                <a:solidFill>
                  <a:srgbClr val="0000FF"/>
                </a:solidFill>
              </a:rPr>
              <a:t>RICH </a:t>
            </a:r>
            <a:r>
              <a:rPr lang="en-US" dirty="0">
                <a:solidFill>
                  <a:srgbClr val="0000FF"/>
                </a:solidFill>
              </a:rPr>
              <a:t>-&gt; 2 GeV &lt; P &lt; 5 GeV </a:t>
            </a:r>
          </a:p>
        </p:txBody>
      </p:sp>
      <p:pic>
        <p:nvPicPr>
          <p:cNvPr id="12" name="Picture 11" descr="desy04-156.fig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95" y="863600"/>
            <a:ext cx="2871721" cy="2006600"/>
          </a:xfrm>
          <a:prstGeom prst="rect">
            <a:avLst/>
          </a:prstGeom>
        </p:spPr>
      </p:pic>
      <p:sp>
        <p:nvSpPr>
          <p:cNvPr id="13" name="Shape 242"/>
          <p:cNvSpPr/>
          <p:nvPr/>
        </p:nvSpPr>
        <p:spPr>
          <a:xfrm>
            <a:off x="3486019" y="964602"/>
            <a:ext cx="5160285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defTabSz="914400">
              <a:defRPr sz="2200">
                <a:solidFill>
                  <a:srgbClr val="021EAA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/>
              <a:t>Direct access to gluons at medium to high </a:t>
            </a:r>
            <a:r>
              <a:rPr i="1" dirty="0"/>
              <a:t>x</a:t>
            </a:r>
            <a:r>
              <a:rPr dirty="0"/>
              <a:t> by tagging photon-gluon fusion through charm events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486019" y="2146300"/>
            <a:ext cx="21380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Novel probe!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061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DIS2017 - April,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(BNL)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1" name="Shape 216"/>
          <p:cNvSpPr txBox="1">
            <a:spLocks/>
          </p:cNvSpPr>
          <p:nvPr/>
        </p:nvSpPr>
        <p:spPr>
          <a:xfrm>
            <a:off x="3994150" y="4787900"/>
            <a:ext cx="3314700" cy="164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Clr>
                <a:srgbClr val="FF6600"/>
              </a:buClr>
              <a:buFont typeface="Wingdings" charset="2"/>
              <a:buChar char="²"/>
              <a:defRPr sz="2400"/>
            </a:pPr>
            <a:endParaRPr lang="en-US" sz="2400" dirty="0" smtClean="0"/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418310" y="123881"/>
            <a:ext cx="8382790" cy="609489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6058" tIns="233337" rIns="96058" bIns="48029" anchor="ctr">
            <a:prstTxWarp prst="textNoShape">
              <a:avLst/>
            </a:prstTxWarp>
          </a:bodyPr>
          <a:lstStyle/>
          <a:p>
            <a:pPr algn="ctr">
              <a:lnSpc>
                <a:spcPct val="50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US" sz="2900" b="1" dirty="0" smtClean="0">
                <a:solidFill>
                  <a:srgbClr val="FF0000"/>
                </a:solidFill>
                <a:latin typeface="+mj-lt"/>
              </a:rPr>
              <a:t>Charm - reduced </a:t>
            </a:r>
            <a:r>
              <a:rPr lang="en-US" sz="2900" b="1" dirty="0" smtClean="0">
                <a:solidFill>
                  <a:srgbClr val="FF0000"/>
                </a:solidFill>
                <a:latin typeface="+mj-lt"/>
              </a:rPr>
              <a:t>Cross </a:t>
            </a:r>
            <a:r>
              <a:rPr lang="en-US" sz="2900" b="1" dirty="0" smtClean="0">
                <a:solidFill>
                  <a:srgbClr val="FF0000"/>
                </a:solidFill>
                <a:latin typeface="+mj-lt"/>
              </a:rPr>
              <a:t>Section </a:t>
            </a:r>
            <a:r>
              <a:rPr lang="en-US" sz="2900" b="1" dirty="0" smtClean="0">
                <a:solidFill>
                  <a:srgbClr val="FF0000"/>
                </a:solidFill>
              </a:rPr>
              <a:t>&amp; </a:t>
            </a:r>
            <a:r>
              <a:rPr lang="en-US" sz="2900" b="1" dirty="0">
                <a:solidFill>
                  <a:srgbClr val="FF0000"/>
                </a:solidFill>
              </a:rPr>
              <a:t>F</a:t>
            </a:r>
            <a:r>
              <a:rPr lang="en-US" sz="2900" b="1" baseline="-25000" dirty="0">
                <a:solidFill>
                  <a:srgbClr val="FF0000"/>
                </a:solidFill>
              </a:rPr>
              <a:t>2 </a:t>
            </a:r>
            <a:r>
              <a:rPr lang="en-US" sz="29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900" b="1" dirty="0" smtClean="0">
                <a:solidFill>
                  <a:srgbClr val="FF0000"/>
                </a:solidFill>
                <a:latin typeface="+mj-lt"/>
              </a:rPr>
              <a:t>(</a:t>
            </a:r>
            <a:r>
              <a:rPr lang="en-US" sz="2900" b="1" dirty="0" err="1" smtClean="0">
                <a:solidFill>
                  <a:srgbClr val="FF0000"/>
                </a:solidFill>
                <a:latin typeface="+mj-lt"/>
              </a:rPr>
              <a:t>e+Au</a:t>
            </a:r>
            <a:r>
              <a:rPr lang="en-US" sz="2900" b="1" dirty="0" smtClean="0">
                <a:solidFill>
                  <a:srgbClr val="FF0000"/>
                </a:solidFill>
                <a:latin typeface="+mj-lt"/>
              </a:rPr>
              <a:t>)</a:t>
            </a:r>
            <a:endParaRPr lang="en-GB" sz="2900" b="1" dirty="0">
              <a:solidFill>
                <a:srgbClr val="FF0000"/>
              </a:solidFill>
              <a:latin typeface="+mj-lt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5398" y="800100"/>
            <a:ext cx="5664202" cy="5556250"/>
            <a:chOff x="330198" y="800100"/>
            <a:chExt cx="5245101" cy="5067300"/>
          </a:xfrm>
        </p:grpSpPr>
        <p:pic>
          <p:nvPicPr>
            <p:cNvPr id="18" name="Picture 17" descr="plot_RedCrossSecMinLog_charm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854" y="800100"/>
              <a:ext cx="5214445" cy="506730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 rot="16200000">
              <a:off x="373720" y="2897137"/>
              <a:ext cx="3746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>
                  <a:latin typeface="Arial"/>
                  <a:cs typeface="Arial"/>
                </a:rPr>
                <a:t>σ</a:t>
              </a:r>
              <a:endParaRPr lang="en-US" sz="2400" dirty="0">
                <a:latin typeface="Arial"/>
                <a:cs typeface="Arial"/>
              </a:endParaRPr>
            </a:p>
          </p:txBody>
        </p:sp>
      </p:grpSp>
      <p:pic>
        <p:nvPicPr>
          <p:cNvPr id="7" name="Picture 6" descr="desy04-156.fig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500" y="800100"/>
            <a:ext cx="3035300" cy="2120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83200" y="3032904"/>
            <a:ext cx="37211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Clr>
                <a:srgbClr val="FF6600"/>
              </a:buClr>
              <a:buFont typeface="Wingdings" charset="2"/>
              <a:buChar char="²"/>
              <a:defRPr sz="2400"/>
            </a:pPr>
            <a:r>
              <a:rPr lang="en-US" sz="2000" dirty="0"/>
              <a:t>Systematics = 7%</a:t>
            </a:r>
          </a:p>
          <a:p>
            <a:pPr marL="342900" lvl="1" indent="-342900">
              <a:buClr>
                <a:srgbClr val="FF6600"/>
              </a:buClr>
              <a:buFont typeface="Wingdings" charset="2"/>
              <a:buChar char="²"/>
              <a:defRPr sz="2400"/>
            </a:pPr>
            <a:r>
              <a:rPr lang="en-US" sz="2000" dirty="0"/>
              <a:t>Stat. and Sys. error summed in quadrature </a:t>
            </a:r>
            <a:r>
              <a:rPr lang="en-US" sz="2000" b="1" dirty="0">
                <a:solidFill>
                  <a:srgbClr val="FF0000"/>
                </a:solidFill>
              </a:rPr>
              <a:t>(Sys. dominate!</a:t>
            </a:r>
            <a:r>
              <a:rPr lang="en-US" sz="2000" b="1" dirty="0" smtClean="0">
                <a:solidFill>
                  <a:srgbClr val="FF0000"/>
                </a:solidFill>
              </a:rPr>
              <a:t>)</a:t>
            </a:r>
          </a:p>
          <a:p>
            <a:pPr marL="342900" lvl="1" indent="-342900">
              <a:buClr>
                <a:srgbClr val="FF6600"/>
              </a:buClr>
              <a:buFont typeface="Wingdings" charset="2"/>
              <a:buChar char="²"/>
              <a:defRPr sz="2400"/>
            </a:pPr>
            <a:r>
              <a:rPr lang="en-US" sz="2000" dirty="0" smtClean="0">
                <a:solidFill>
                  <a:srgbClr val="0000FF"/>
                </a:solidFill>
              </a:rPr>
              <a:t>No world data exist!</a:t>
            </a:r>
            <a:endParaRPr lang="en-US" sz="2000" dirty="0">
              <a:solidFill>
                <a:srgbClr val="0000FF"/>
              </a:solidFill>
            </a:endParaRPr>
          </a:p>
          <a:p>
            <a:endParaRPr lang="en-US" dirty="0"/>
          </a:p>
        </p:txBody>
      </p:sp>
      <p:pic>
        <p:nvPicPr>
          <p:cNvPr id="23" name="Picture 22" descr="plot_F2_fixedQ2_charm.eps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6" r="7897" b="4063"/>
          <a:stretch/>
        </p:blipFill>
        <p:spPr>
          <a:xfrm>
            <a:off x="25398" y="738574"/>
            <a:ext cx="5317318" cy="5217726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359401" y="4991100"/>
            <a:ext cx="3708399" cy="923330"/>
          </a:xfrm>
          <a:prstGeom prst="rect">
            <a:avLst/>
          </a:prstGeom>
          <a:noFill/>
          <a:ln w="25400"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Large expected impact on current theory uncertainty, especially at low-x and low-Q</a:t>
            </a:r>
            <a:r>
              <a:rPr lang="en-US" b="1" baseline="30000" dirty="0" smtClean="0">
                <a:solidFill>
                  <a:srgbClr val="FF0000"/>
                </a:solidFill>
              </a:rPr>
              <a:t>2</a:t>
            </a:r>
            <a:endParaRPr lang="en-US" b="1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591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5401" y="911831"/>
            <a:ext cx="5867400" cy="5758844"/>
            <a:chOff x="386409" y="623953"/>
            <a:chExt cx="5263428" cy="5067935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409" y="623953"/>
              <a:ext cx="5263428" cy="5067935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3702348" y="1214820"/>
              <a:ext cx="1473200" cy="5969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DIS2017 - April,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(BNL)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18310" y="123881"/>
            <a:ext cx="8395490" cy="609489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6058" tIns="233337" rIns="96058" bIns="48029" anchor="ctr">
            <a:prstTxWarp prst="textNoShape">
              <a:avLst/>
            </a:prstTxWarp>
          </a:bodyPr>
          <a:lstStyle/>
          <a:p>
            <a:pPr algn="ctr">
              <a:lnSpc>
                <a:spcPct val="50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US" sz="2900" b="1" dirty="0" smtClean="0">
                <a:solidFill>
                  <a:srgbClr val="FF0000"/>
                </a:solidFill>
                <a:latin typeface="+mj-lt"/>
              </a:rPr>
              <a:t>Charm - F</a:t>
            </a:r>
            <a:r>
              <a:rPr lang="en-US" sz="2900" b="1" baseline="-25000" dirty="0" smtClean="0">
                <a:solidFill>
                  <a:srgbClr val="FF0000"/>
                </a:solidFill>
                <a:latin typeface="+mj-lt"/>
              </a:rPr>
              <a:t>L</a:t>
            </a:r>
            <a:r>
              <a:rPr lang="en-US" sz="29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900" b="1" dirty="0" smtClean="0">
                <a:solidFill>
                  <a:srgbClr val="FF0000"/>
                </a:solidFill>
                <a:latin typeface="+mj-lt"/>
              </a:rPr>
              <a:t>(</a:t>
            </a:r>
            <a:r>
              <a:rPr lang="en-US" sz="2900" b="1" dirty="0" err="1" smtClean="0">
                <a:solidFill>
                  <a:srgbClr val="FF0000"/>
                </a:solidFill>
                <a:latin typeface="+mj-lt"/>
              </a:rPr>
              <a:t>e+Au</a:t>
            </a:r>
            <a:r>
              <a:rPr lang="en-US" sz="2900" b="1" dirty="0" smtClean="0">
                <a:solidFill>
                  <a:srgbClr val="FF0000"/>
                </a:solidFill>
                <a:latin typeface="+mj-lt"/>
              </a:rPr>
              <a:t>)</a:t>
            </a:r>
            <a:endParaRPr lang="en-GB" sz="29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0194" y="709132"/>
            <a:ext cx="5212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Enough Lever Arm required (three points, y+ &gt; 0.2)</a:t>
            </a:r>
          </a:p>
        </p:txBody>
      </p:sp>
      <p:sp>
        <p:nvSpPr>
          <p:cNvPr id="14" name="Shape 232"/>
          <p:cNvSpPr/>
          <p:nvPr/>
        </p:nvSpPr>
        <p:spPr>
          <a:xfrm>
            <a:off x="5490685" y="1111312"/>
            <a:ext cx="3666015" cy="981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508000" marR="41275" lvl="1" indent="-254000" defTabSz="914400">
              <a:spcBef>
                <a:spcPts val="400"/>
              </a:spcBef>
              <a:buClr>
                <a:srgbClr val="FF2600"/>
              </a:buClr>
              <a:buSzPct val="150000"/>
              <a:buChar char="•"/>
              <a:defRPr sz="2200">
                <a:solidFill>
                  <a:srgbClr val="9411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dirty="0" smtClean="0">
                <a:solidFill>
                  <a:srgbClr val="FF0000"/>
                </a:solidFill>
              </a:rPr>
              <a:t>At higher energies an EIC</a:t>
            </a:r>
            <a:r>
              <a:rPr dirty="0" smtClean="0">
                <a:solidFill>
                  <a:srgbClr val="FF0000"/>
                </a:solidFill>
              </a:rPr>
              <a:t> </a:t>
            </a:r>
            <a:r>
              <a:rPr dirty="0">
                <a:solidFill>
                  <a:srgbClr val="FF0000"/>
                </a:solidFill>
              </a:rPr>
              <a:t>extends x-reach by a factor 5</a:t>
            </a:r>
          </a:p>
        </p:txBody>
      </p:sp>
      <p:sp>
        <p:nvSpPr>
          <p:cNvPr id="15" name="Shape 236"/>
          <p:cNvSpPr/>
          <p:nvPr/>
        </p:nvSpPr>
        <p:spPr>
          <a:xfrm>
            <a:off x="5477985" y="2449988"/>
            <a:ext cx="3774024" cy="29602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508000" marR="41275" lvl="1" indent="-254000" defTabSz="914400">
              <a:spcBef>
                <a:spcPts val="400"/>
              </a:spcBef>
              <a:buClr>
                <a:srgbClr val="FF2600"/>
              </a:buClr>
              <a:buSzPct val="150000"/>
              <a:buChar char="•"/>
              <a:defRPr sz="2200">
                <a:solidFill>
                  <a:srgbClr val="9411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dirty="0">
                <a:solidFill>
                  <a:srgbClr val="000000"/>
                </a:solidFill>
              </a:rPr>
              <a:t>Errors dominated by </a:t>
            </a:r>
            <a:r>
              <a:rPr lang="en-US" dirty="0" smtClean="0">
                <a:solidFill>
                  <a:srgbClr val="000000"/>
                </a:solidFill>
              </a:rPr>
              <a:t>the </a:t>
            </a:r>
            <a:r>
              <a:rPr dirty="0" smtClean="0">
                <a:solidFill>
                  <a:srgbClr val="000000"/>
                </a:solidFill>
              </a:rPr>
              <a:t>systematic</a:t>
            </a:r>
            <a:r>
              <a:rPr lang="en-US" dirty="0" smtClean="0">
                <a:solidFill>
                  <a:srgbClr val="000000"/>
                </a:solidFill>
              </a:rPr>
              <a:t>s</a:t>
            </a:r>
            <a:r>
              <a:rPr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in the cross section measurement</a:t>
            </a:r>
            <a:r>
              <a:rPr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</a:t>
            </a:r>
            <a:r>
              <a:rPr dirty="0" smtClean="0">
                <a:solidFill>
                  <a:srgbClr val="FF0000"/>
                </a:solidFill>
              </a:rPr>
              <a:t>Not </a:t>
            </a:r>
            <a:r>
              <a:rPr dirty="0">
                <a:solidFill>
                  <a:srgbClr val="FF0000"/>
                </a:solidFill>
              </a:rPr>
              <a:t>luminosity </a:t>
            </a:r>
            <a:r>
              <a:rPr dirty="0" smtClean="0">
                <a:solidFill>
                  <a:srgbClr val="FF0000"/>
                </a:solidFill>
              </a:rPr>
              <a:t>hungry</a:t>
            </a:r>
            <a:r>
              <a:rPr lang="en-US" dirty="0" smtClean="0">
                <a:solidFill>
                  <a:srgbClr val="FF0000"/>
                </a:solidFill>
              </a:rPr>
              <a:t>!</a:t>
            </a:r>
            <a:endParaRPr lang="en-US" dirty="0">
              <a:solidFill>
                <a:srgbClr val="FF0000"/>
              </a:solidFill>
            </a:endParaRPr>
          </a:p>
          <a:p>
            <a:pPr marL="749300" marR="41275" lvl="1" defTabSz="914400">
              <a:spcBef>
                <a:spcPts val="400"/>
              </a:spcBef>
              <a:buClr>
                <a:srgbClr val="FF2600"/>
              </a:buClr>
              <a:buSzPct val="150000"/>
              <a:defRPr sz="2200">
                <a:solidFill>
                  <a:srgbClr val="9411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dirty="0" smtClean="0">
                <a:solidFill>
                  <a:srgbClr val="000000"/>
                </a:solidFill>
                <a:sym typeface="Wingdings"/>
              </a:rPr>
              <a:t>Study: 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10 fb</a:t>
            </a:r>
            <a:r>
              <a:rPr lang="en-US" baseline="30000" dirty="0" smtClean="0">
                <a:solidFill>
                  <a:srgbClr val="0000FF"/>
                </a:solidFill>
                <a:sym typeface="Wingdings"/>
              </a:rPr>
              <a:t>-1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en-US" dirty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100 fb</a:t>
            </a:r>
            <a:r>
              <a:rPr lang="en-US" baseline="30000" dirty="0">
                <a:solidFill>
                  <a:srgbClr val="0000FF"/>
                </a:solidFill>
                <a:sym typeface="Wingdings"/>
              </a:rPr>
              <a:t>-</a:t>
            </a:r>
            <a:r>
              <a:rPr lang="en-US" baseline="30000" dirty="0" smtClean="0">
                <a:solidFill>
                  <a:srgbClr val="0000FF"/>
                </a:solidFill>
                <a:sym typeface="Wingdings"/>
              </a:rPr>
              <a:t>1 </a:t>
            </a:r>
          </a:p>
          <a:p>
            <a:pPr marL="749300" marR="41275" lvl="1" defTabSz="914400">
              <a:spcBef>
                <a:spcPts val="400"/>
              </a:spcBef>
              <a:buClr>
                <a:srgbClr val="FF2600"/>
              </a:buClr>
              <a:buSzPct val="150000"/>
              <a:defRPr sz="2200">
                <a:solidFill>
                  <a:srgbClr val="9411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dirty="0" smtClean="0">
                <a:solidFill>
                  <a:srgbClr val="000000"/>
                </a:solidFill>
                <a:sym typeface="Wingdings"/>
              </a:rPr>
              <a:t>has negligible impact</a:t>
            </a:r>
          </a:p>
          <a:p>
            <a:pPr marL="749300" marR="41275" lvl="1" defTabSz="914400">
              <a:spcBef>
                <a:spcPts val="400"/>
              </a:spcBef>
              <a:buClr>
                <a:srgbClr val="FF2600"/>
              </a:buClr>
              <a:buSzPct val="150000"/>
              <a:defRPr sz="2200">
                <a:solidFill>
                  <a:srgbClr val="9411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dirty="0" smtClean="0">
                <a:solidFill>
                  <a:srgbClr val="000000"/>
                </a:solidFill>
                <a:sym typeface="Wingdings"/>
              </a:rPr>
              <a:t>(see backup slide)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387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 advAuto="0"/>
      <p:bldP spid="15" grpId="0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418310" y="123881"/>
            <a:ext cx="8395490" cy="609489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6058" tIns="233337" rIns="96058" bIns="48029" anchor="ctr">
            <a:prstTxWarp prst="textNoShape">
              <a:avLst/>
            </a:prstTxWarp>
          </a:bodyPr>
          <a:lstStyle/>
          <a:p>
            <a:pPr algn="ctr">
              <a:lnSpc>
                <a:spcPct val="50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US" sz="2900" b="1" dirty="0">
                <a:solidFill>
                  <a:srgbClr val="FF0000"/>
                </a:solidFill>
              </a:rPr>
              <a:t>Charm </a:t>
            </a:r>
            <a:r>
              <a:rPr lang="en-US" sz="2900" b="1" dirty="0" smtClean="0">
                <a:solidFill>
                  <a:srgbClr val="FF0000"/>
                </a:solidFill>
              </a:rPr>
              <a:t>selection: </a:t>
            </a:r>
            <a:r>
              <a:rPr lang="en-US" sz="2900" b="1" dirty="0">
                <a:solidFill>
                  <a:srgbClr val="FF0000"/>
                </a:solidFill>
                <a:latin typeface="+mj-lt"/>
              </a:rPr>
              <a:t>b</a:t>
            </a:r>
            <a:r>
              <a:rPr lang="en-US" sz="2900" b="1" dirty="0" smtClean="0">
                <a:solidFill>
                  <a:srgbClr val="FF0000"/>
                </a:solidFill>
                <a:latin typeface="+mj-lt"/>
              </a:rPr>
              <a:t>ackground &amp; efficiency</a:t>
            </a:r>
            <a:endParaRPr lang="en-GB" sz="29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DIS2017 - April,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(BNL)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39700" y="1099234"/>
            <a:ext cx="8877299" cy="2154436"/>
          </a:xfrm>
          <a:prstGeom prst="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 w="3810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Background study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We </a:t>
            </a:r>
            <a:r>
              <a:rPr lang="en-US" b="1" dirty="0" smtClean="0">
                <a:solidFill>
                  <a:srgbClr val="0000FF"/>
                </a:solidFill>
              </a:rPr>
              <a:t>look at background from DIS events with kaons that pass the whole selection but are not coming from a charm </a:t>
            </a:r>
            <a:r>
              <a:rPr lang="en-US" b="1" dirty="0" smtClean="0">
                <a:solidFill>
                  <a:srgbClr val="0000FF"/>
                </a:solidFill>
              </a:rPr>
              <a:t>decay. 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T</a:t>
            </a:r>
            <a:r>
              <a:rPr lang="en-US" b="1" dirty="0" smtClean="0">
                <a:solidFill>
                  <a:srgbClr val="0000FF"/>
                </a:solidFill>
              </a:rPr>
              <a:t>he </a:t>
            </a:r>
            <a:r>
              <a:rPr lang="en-US" b="1" dirty="0">
                <a:solidFill>
                  <a:srgbClr val="0000FF"/>
                </a:solidFill>
              </a:rPr>
              <a:t>fraction of background </a:t>
            </a:r>
            <a:r>
              <a:rPr lang="en-US" b="1" dirty="0" smtClean="0">
                <a:solidFill>
                  <a:srgbClr val="0000FF"/>
                </a:solidFill>
              </a:rPr>
              <a:t>over </a:t>
            </a:r>
            <a:r>
              <a:rPr lang="en-US" b="1" dirty="0">
                <a:solidFill>
                  <a:srgbClr val="0000FF"/>
                </a:solidFill>
              </a:rPr>
              <a:t>signal </a:t>
            </a:r>
            <a:r>
              <a:rPr lang="en-US" b="1" dirty="0" smtClean="0">
                <a:solidFill>
                  <a:srgbClr val="0000FF"/>
                </a:solidFill>
              </a:rPr>
              <a:t>events is:</a:t>
            </a:r>
            <a:endParaRPr lang="en-US" b="1" dirty="0">
              <a:solidFill>
                <a:srgbClr val="0000FF"/>
              </a:solidFill>
            </a:endParaRPr>
          </a:p>
          <a:p>
            <a:pPr algn="ctr"/>
            <a:r>
              <a:rPr lang="en-US" dirty="0"/>
              <a:t> </a:t>
            </a:r>
            <a:r>
              <a:rPr lang="en-US" dirty="0" smtClean="0"/>
              <a:t>(selected </a:t>
            </a:r>
            <a:r>
              <a:rPr lang="en-US" dirty="0" err="1" smtClean="0"/>
              <a:t>bkg</a:t>
            </a:r>
            <a:r>
              <a:rPr lang="en-US" dirty="0" smtClean="0"/>
              <a:t> events) / (selected Charm Events)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Conclusion</a:t>
            </a:r>
            <a:r>
              <a:rPr lang="en-US" sz="2000" b="1" dirty="0">
                <a:solidFill>
                  <a:srgbClr val="FF0000"/>
                </a:solidFill>
              </a:rPr>
              <a:t>:</a:t>
            </a:r>
            <a:r>
              <a:rPr lang="en-US" sz="2000" dirty="0"/>
              <a:t> </a:t>
            </a:r>
          </a:p>
          <a:p>
            <a:r>
              <a:rPr lang="en-US" b="1" dirty="0">
                <a:solidFill>
                  <a:srgbClr val="0000FF"/>
                </a:solidFill>
              </a:rPr>
              <a:t>The B/S fraction is expected in the order of </a:t>
            </a:r>
            <a:r>
              <a:rPr lang="en-US" b="1" dirty="0">
                <a:solidFill>
                  <a:srgbClr val="FF0000"/>
                </a:solidFill>
              </a:rPr>
              <a:t>~1%</a:t>
            </a:r>
            <a:r>
              <a:rPr lang="en-US" b="1" dirty="0">
                <a:solidFill>
                  <a:srgbClr val="0000FF"/>
                </a:solidFill>
              </a:rPr>
              <a:t> with a very light energy </a:t>
            </a:r>
            <a:r>
              <a:rPr lang="en-US" b="1" dirty="0" smtClean="0">
                <a:solidFill>
                  <a:srgbClr val="0000FF"/>
                </a:solidFill>
              </a:rPr>
              <a:t>dependence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39700" y="3740834"/>
            <a:ext cx="8877299" cy="1877437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 w="38100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Efficiency study</a:t>
            </a:r>
            <a:endParaRPr lang="en-US" sz="2400" b="1" dirty="0" smtClean="0">
              <a:solidFill>
                <a:srgbClr val="0000FF"/>
              </a:solidFill>
            </a:endParaRPr>
          </a:p>
          <a:p>
            <a:r>
              <a:rPr lang="en-US" b="1" dirty="0" smtClean="0">
                <a:solidFill>
                  <a:srgbClr val="0000FF"/>
                </a:solidFill>
              </a:rPr>
              <a:t>We </a:t>
            </a:r>
            <a:r>
              <a:rPr lang="en-US" b="1" dirty="0" smtClean="0">
                <a:solidFill>
                  <a:srgbClr val="0000FF"/>
                </a:solidFill>
              </a:rPr>
              <a:t>look at the </a:t>
            </a:r>
            <a:r>
              <a:rPr lang="en-US" b="1" dirty="0" smtClean="0">
                <a:solidFill>
                  <a:srgbClr val="0000FF"/>
                </a:solidFill>
              </a:rPr>
              <a:t>efficiency of selection </a:t>
            </a:r>
            <a:r>
              <a:rPr lang="en-US" b="1" dirty="0" smtClean="0">
                <a:solidFill>
                  <a:srgbClr val="0000FF"/>
                </a:solidFill>
              </a:rPr>
              <a:t>charm </a:t>
            </a:r>
            <a:r>
              <a:rPr lang="en-US" b="1" dirty="0" smtClean="0">
                <a:solidFill>
                  <a:srgbClr val="0000FF"/>
                </a:solidFill>
              </a:rPr>
              <a:t>production events. </a:t>
            </a:r>
            <a:r>
              <a:rPr lang="en-US" b="1" dirty="0">
                <a:solidFill>
                  <a:srgbClr val="0000FF"/>
                </a:solidFill>
              </a:rPr>
              <a:t>T</a:t>
            </a:r>
            <a:r>
              <a:rPr lang="en-US" b="1" dirty="0" smtClean="0">
                <a:solidFill>
                  <a:srgbClr val="0000FF"/>
                </a:solidFill>
              </a:rPr>
              <a:t>he efficiency is defined as</a:t>
            </a:r>
            <a:r>
              <a:rPr lang="en-US" b="1" dirty="0">
                <a:solidFill>
                  <a:srgbClr val="0000FF"/>
                </a:solidFill>
              </a:rPr>
              <a:t>:</a:t>
            </a:r>
          </a:p>
          <a:p>
            <a:pPr algn="ctr"/>
            <a:r>
              <a:rPr lang="en-US" dirty="0"/>
              <a:t>(</a:t>
            </a:r>
            <a:r>
              <a:rPr lang="en-US" dirty="0" smtClean="0"/>
              <a:t>selected Charm Events) </a:t>
            </a:r>
            <a:r>
              <a:rPr lang="en-US" dirty="0"/>
              <a:t>/ </a:t>
            </a:r>
            <a:r>
              <a:rPr lang="en-US" dirty="0" smtClean="0"/>
              <a:t>(charm Events in Acceptance)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Conclusion</a:t>
            </a:r>
            <a:r>
              <a:rPr lang="en-US" sz="2000" b="1" dirty="0">
                <a:solidFill>
                  <a:srgbClr val="FF0000"/>
                </a:solidFill>
              </a:rPr>
              <a:t>:</a:t>
            </a:r>
            <a:r>
              <a:rPr lang="en-US" sz="2000" dirty="0"/>
              <a:t> </a:t>
            </a:r>
          </a:p>
          <a:p>
            <a:r>
              <a:rPr lang="en-US" b="1" dirty="0">
                <a:solidFill>
                  <a:srgbClr val="0000FF"/>
                </a:solidFill>
              </a:rPr>
              <a:t>The charm selection efficiency is expected in the order of </a:t>
            </a:r>
            <a:r>
              <a:rPr lang="en-US" b="1" dirty="0">
                <a:solidFill>
                  <a:srgbClr val="FF0000"/>
                </a:solidFill>
              </a:rPr>
              <a:t>~28% </a:t>
            </a:r>
            <a:r>
              <a:rPr lang="en-US" b="1" dirty="0">
                <a:solidFill>
                  <a:srgbClr val="0000FF"/>
                </a:solidFill>
              </a:rPr>
              <a:t>with no significant energy </a:t>
            </a:r>
            <a:r>
              <a:rPr lang="en-US" b="1" dirty="0" smtClean="0">
                <a:solidFill>
                  <a:srgbClr val="0000FF"/>
                </a:solidFill>
              </a:rPr>
              <a:t>dependence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948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DIS2017 - April,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(BNL)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18310" y="123881"/>
            <a:ext cx="8395490" cy="609489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6058" tIns="233337" rIns="96058" bIns="48029" anchor="ctr">
            <a:prstTxWarp prst="textNoShape">
              <a:avLst/>
            </a:prstTxWarp>
          </a:bodyPr>
          <a:lstStyle/>
          <a:p>
            <a:pPr algn="ctr">
              <a:lnSpc>
                <a:spcPct val="50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US" sz="2900" b="1" dirty="0" smtClean="0">
                <a:solidFill>
                  <a:srgbClr val="FF0000"/>
                </a:solidFill>
                <a:latin typeface="+mj-lt"/>
              </a:rPr>
              <a:t>Impact on </a:t>
            </a:r>
            <a:r>
              <a:rPr lang="en-US" sz="2900" b="1" dirty="0" err="1" smtClean="0">
                <a:solidFill>
                  <a:srgbClr val="FF0000"/>
                </a:solidFill>
                <a:latin typeface="+mj-lt"/>
              </a:rPr>
              <a:t>p+A</a:t>
            </a:r>
            <a:r>
              <a:rPr lang="en-US" sz="2900" b="1" dirty="0" smtClean="0">
                <a:solidFill>
                  <a:srgbClr val="FF0000"/>
                </a:solidFill>
                <a:latin typeface="+mj-lt"/>
              </a:rPr>
              <a:t> and A+A physics</a:t>
            </a:r>
            <a:endParaRPr lang="en-GB" sz="29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9" name="Shape 253"/>
          <p:cNvSpPr txBox="1">
            <a:spLocks/>
          </p:cNvSpPr>
          <p:nvPr/>
        </p:nvSpPr>
        <p:spPr>
          <a:xfrm>
            <a:off x="157545" y="756064"/>
            <a:ext cx="8763001" cy="15191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-450850">
              <a:buClr>
                <a:schemeClr val="accent6"/>
              </a:buClr>
              <a:buFont typeface="Wingdings" charset="2"/>
              <a:buChar char="Ø"/>
              <a:defRPr sz="2200"/>
            </a:pPr>
            <a:r>
              <a:rPr lang="en-US" sz="2200" dirty="0" err="1" smtClean="0"/>
              <a:t>nPDFs</a:t>
            </a:r>
            <a:r>
              <a:rPr lang="en-US" sz="2200" dirty="0" smtClean="0"/>
              <a:t> required as input to physics in A+A</a:t>
            </a:r>
          </a:p>
          <a:p>
            <a:pPr lvl="1" indent="-450850">
              <a:buClr>
                <a:schemeClr val="accent6"/>
              </a:buClr>
              <a:buFont typeface="Wingdings" charset="2"/>
              <a:buChar char="Ø"/>
              <a:defRPr sz="2200"/>
            </a:pPr>
            <a:r>
              <a:rPr lang="en-US" sz="2200" dirty="0" err="1" smtClean="0"/>
              <a:t>p+A</a:t>
            </a:r>
            <a:r>
              <a:rPr lang="en-US" sz="2200" dirty="0" smtClean="0"/>
              <a:t> @ LHC has so far only moderate impact (see arXiv:1612.05741) on constraining </a:t>
            </a:r>
            <a:r>
              <a:rPr lang="en-US" sz="2200" dirty="0" err="1" smtClean="0"/>
              <a:t>nPDFs</a:t>
            </a:r>
            <a:endParaRPr lang="en-US" sz="2200" dirty="0"/>
          </a:p>
        </p:txBody>
      </p:sp>
      <p:pic>
        <p:nvPicPr>
          <p:cNvPr id="10" name="nPDF_EPPS16_Range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6947" y="2384718"/>
            <a:ext cx="7205389" cy="3270572"/>
          </a:xfrm>
          <a:prstGeom prst="rect">
            <a:avLst/>
          </a:prstGeom>
          <a:ln w="12700"/>
        </p:spPr>
      </p:pic>
      <p:sp>
        <p:nvSpPr>
          <p:cNvPr id="11" name="Shape 256"/>
          <p:cNvSpPr/>
          <p:nvPr/>
        </p:nvSpPr>
        <p:spPr>
          <a:xfrm>
            <a:off x="157545" y="5637030"/>
            <a:ext cx="8124898" cy="77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54000" marR="41275" lvl="1" algn="ctr" defTabSz="914400">
              <a:spcBef>
                <a:spcPts val="400"/>
              </a:spcBef>
              <a:buClr>
                <a:srgbClr val="FF2600"/>
              </a:buClr>
              <a:buSzPct val="150000"/>
              <a:defRPr sz="2200">
                <a:solidFill>
                  <a:srgbClr val="9411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lang="en-US" b="1" dirty="0" smtClean="0">
                <a:solidFill>
                  <a:srgbClr val="FF0000"/>
                </a:solidFill>
              </a:rPr>
              <a:t>Higher energy configurations of an EIC</a:t>
            </a:r>
            <a:r>
              <a:rPr dirty="0" smtClean="0">
                <a:solidFill>
                  <a:srgbClr val="FF0000"/>
                </a:solidFill>
              </a:rPr>
              <a:t> constrain nPDFs for A</a:t>
            </a:r>
            <a:r>
              <a:rPr lang="en-US" dirty="0" smtClean="0">
                <a:solidFill>
                  <a:srgbClr val="FF0000"/>
                </a:solidFill>
              </a:rPr>
              <a:t>+</a:t>
            </a:r>
            <a:r>
              <a:rPr dirty="0" smtClean="0">
                <a:solidFill>
                  <a:srgbClr val="FF0000"/>
                </a:solidFill>
              </a:rPr>
              <a:t>A program at the LHC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12" name="Shape 257"/>
          <p:cNvSpPr/>
          <p:nvPr/>
        </p:nvSpPr>
        <p:spPr>
          <a:xfrm>
            <a:off x="3854512" y="2016263"/>
            <a:ext cx="124785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dirty="0"/>
              <a:t>LHC/RHIC: |y|&lt;1</a:t>
            </a:r>
          </a:p>
        </p:txBody>
      </p:sp>
    </p:spTree>
    <p:extLst>
      <p:ext uri="{BB962C8B-B14F-4D97-AF65-F5344CB8AC3E}">
        <p14:creationId xmlns:p14="http://schemas.microsoft.com/office/powerpoint/2010/main" val="2314280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DIS2017 - April,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(BNL)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08528" y="1369536"/>
            <a:ext cx="1981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 knowledge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69588" y="1390650"/>
            <a:ext cx="2382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EIC: √s </a:t>
            </a:r>
            <a:r>
              <a:rPr lang="en-US" dirty="0" smtClean="0"/>
              <a:t>= 32, 39, 45 GeV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237828" y="1408668"/>
            <a:ext cx="2330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EIC: √s </a:t>
            </a:r>
            <a:r>
              <a:rPr lang="en-US" dirty="0" smtClean="0"/>
              <a:t>=63, 78, 89 GeV </a:t>
            </a:r>
            <a:endParaRPr lang="en-US" dirty="0"/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137290" y="116007"/>
            <a:ext cx="8826956" cy="607838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The EIC impact </a:t>
            </a:r>
            <a:r>
              <a:rPr lang="mr-IN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–</a:t>
            </a: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 valence quarks</a:t>
            </a:r>
            <a:endParaRPr lang="en-GB" sz="2800" b="1" dirty="0">
              <a:solidFill>
                <a:srgbClr val="CC0000"/>
              </a:solidFill>
              <a:latin typeface="Times New Roman" charset="0"/>
              <a:ea typeface="DejaVu Sans" charset="0"/>
              <a:cs typeface="DejaVu Sans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90700" y="733329"/>
            <a:ext cx="6215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Fits to the EIC simulated data (including charm)</a:t>
            </a:r>
            <a:endParaRPr lang="en-US" sz="2400" b="1" dirty="0">
              <a:solidFill>
                <a:srgbClr val="0000FF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65628" y="1517650"/>
            <a:ext cx="8375538" cy="4908550"/>
            <a:chOff x="65628" y="1517650"/>
            <a:chExt cx="8375538" cy="4908550"/>
          </a:xfrm>
        </p:grpSpPr>
        <p:pic>
          <p:nvPicPr>
            <p:cNvPr id="6" name="Picture 5" descr="Pb_allsets2_Baseline.pdf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5714"/>
            <a:stretch/>
          </p:blipFill>
          <p:spPr>
            <a:xfrm>
              <a:off x="65628" y="1517650"/>
              <a:ext cx="2500934" cy="4908550"/>
            </a:xfrm>
            <a:prstGeom prst="rect">
              <a:avLst/>
            </a:prstGeom>
          </p:spPr>
        </p:pic>
        <p:pic>
          <p:nvPicPr>
            <p:cNvPr id="7" name="Picture 6" descr="Pb_allsets2_JLEIC.pdf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5603"/>
            <a:stretch/>
          </p:blipFill>
          <p:spPr>
            <a:xfrm>
              <a:off x="2771651" y="1517650"/>
              <a:ext cx="2486149" cy="4895204"/>
            </a:xfrm>
            <a:prstGeom prst="rect">
              <a:avLst/>
            </a:prstGeom>
          </p:spPr>
        </p:pic>
        <p:pic>
          <p:nvPicPr>
            <p:cNvPr id="13" name="Picture 12" descr="Pb_allsets2_eRHIC.pdf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5555"/>
            <a:stretch/>
          </p:blipFill>
          <p:spPr>
            <a:xfrm>
              <a:off x="5958428" y="1517650"/>
              <a:ext cx="2482738" cy="4895204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787400" y="1721366"/>
              <a:ext cx="3059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u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63143" y="4121666"/>
              <a:ext cx="3059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d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495800" y="3213100"/>
              <a:ext cx="482600" cy="260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508500" y="5549900"/>
              <a:ext cx="482600" cy="241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676114" y="3232150"/>
              <a:ext cx="431800" cy="241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650714" y="5549900"/>
              <a:ext cx="578886" cy="241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834967" y="1065930"/>
            <a:ext cx="5866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EPPS16* </a:t>
            </a:r>
            <a:r>
              <a:rPr lang="en-US" dirty="0" smtClean="0">
                <a:sym typeface="Wingdings"/>
              </a:rPr>
              <a:t> an even more flexible function to fit the EIC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56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DIS2017 - April,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(BNL)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75228" y="1090136"/>
            <a:ext cx="1981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 knowledge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361688" y="1111250"/>
            <a:ext cx="2368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EIC: √s = 32, 39, 45 GeV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02928" y="1103868"/>
            <a:ext cx="2382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EIC: </a:t>
            </a:r>
            <a:r>
              <a:rPr lang="en-US" dirty="0" smtClean="0"/>
              <a:t>√s</a:t>
            </a:r>
            <a:r>
              <a:rPr lang="en-US" dirty="0"/>
              <a:t> </a:t>
            </a:r>
            <a:r>
              <a:rPr lang="en-US" dirty="0" smtClean="0"/>
              <a:t>= 63, 78, 89 GeV </a:t>
            </a:r>
            <a:endParaRPr lang="en-US" dirty="0"/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137290" y="116007"/>
            <a:ext cx="8826956" cy="607838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The EIC impact </a:t>
            </a:r>
            <a:r>
              <a:rPr lang="mr-IN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–</a:t>
            </a: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 sea quarks</a:t>
            </a:r>
            <a:endParaRPr lang="en-GB" sz="2800" b="1" dirty="0">
              <a:solidFill>
                <a:srgbClr val="CC0000"/>
              </a:solidFill>
              <a:latin typeface="Times New Roman" charset="0"/>
              <a:ea typeface="DejaVu Sans" charset="0"/>
              <a:cs typeface="DejaVu Sans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73200" y="659069"/>
            <a:ext cx="6215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Fits to the EIC simulated data (</a:t>
            </a:r>
            <a:r>
              <a:rPr lang="en-US" sz="2400" b="1" dirty="0">
                <a:solidFill>
                  <a:srgbClr val="0000FF"/>
                </a:solidFill>
              </a:rPr>
              <a:t>including charm</a:t>
            </a:r>
            <a:r>
              <a:rPr lang="en-US" sz="2400" b="1" dirty="0" smtClean="0">
                <a:solidFill>
                  <a:srgbClr val="0000FF"/>
                </a:solidFill>
              </a:rPr>
              <a:t>)</a:t>
            </a:r>
            <a:endParaRPr lang="en-US" sz="2400" b="1" dirty="0">
              <a:solidFill>
                <a:srgbClr val="0000FF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01948" y="1410949"/>
            <a:ext cx="8484852" cy="4676663"/>
            <a:chOff x="201948" y="1410949"/>
            <a:chExt cx="8484852" cy="4676663"/>
          </a:xfrm>
        </p:grpSpPr>
        <p:pic>
          <p:nvPicPr>
            <p:cNvPr id="6" name="Picture 5" descr="Pb_allsets2_Baseline.pdf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34086" r="-5335" b="33287"/>
            <a:stretch/>
          </p:blipFill>
          <p:spPr>
            <a:xfrm>
              <a:off x="201948" y="1446768"/>
              <a:ext cx="2617452" cy="4640844"/>
            </a:xfrm>
            <a:prstGeom prst="rect">
              <a:avLst/>
            </a:prstGeom>
          </p:spPr>
        </p:pic>
        <p:pic>
          <p:nvPicPr>
            <p:cNvPr id="7" name="Picture 6" descr="Pb_allsets2_JLEIC.pdf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041" b="33418"/>
            <a:stretch/>
          </p:blipFill>
          <p:spPr>
            <a:xfrm>
              <a:off x="3227689" y="1466849"/>
              <a:ext cx="2461911" cy="4585818"/>
            </a:xfrm>
            <a:prstGeom prst="rect">
              <a:avLst/>
            </a:prstGeom>
          </p:spPr>
        </p:pic>
        <p:pic>
          <p:nvPicPr>
            <p:cNvPr id="13" name="Picture 12" descr="Pb_allsets2_eRHIC.pdf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863" b="33719"/>
            <a:stretch/>
          </p:blipFill>
          <p:spPr>
            <a:xfrm>
              <a:off x="6177508" y="1410949"/>
              <a:ext cx="2509292" cy="4656335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787400" y="1536700"/>
              <a:ext cx="6889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u-bar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87400" y="3835400"/>
              <a:ext cx="6889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d</a:t>
              </a:r>
              <a:r>
                <a:rPr lang="en-US" dirty="0" smtClean="0">
                  <a:solidFill>
                    <a:srgbClr val="FF0000"/>
                  </a:solidFill>
                </a:rPr>
                <a:t>-bar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927600" y="2946400"/>
              <a:ext cx="482600" cy="260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927600" y="5245100"/>
              <a:ext cx="482600" cy="260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912100" y="2946400"/>
              <a:ext cx="482600" cy="260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912100" y="5311775"/>
              <a:ext cx="482600" cy="260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04092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DIS2017 - April,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(BNL)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08528" y="1267936"/>
            <a:ext cx="1981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 knowledge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85488" y="1289050"/>
            <a:ext cx="2382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EIC: √s = </a:t>
            </a:r>
            <a:r>
              <a:rPr lang="en-US" dirty="0" smtClean="0"/>
              <a:t>32, 39, 45 GeV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237828" y="1307068"/>
            <a:ext cx="2382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EIC: √s = </a:t>
            </a:r>
            <a:r>
              <a:rPr lang="en-US" dirty="0" smtClean="0"/>
              <a:t>63, 78, 89 GeV </a:t>
            </a:r>
            <a:endParaRPr lang="en-US" dirty="0"/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137290" y="116007"/>
            <a:ext cx="8826956" cy="607838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The EIC impact </a:t>
            </a:r>
            <a:r>
              <a:rPr lang="mr-IN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–</a:t>
            </a: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 gluons</a:t>
            </a:r>
            <a:endParaRPr lang="en-GB" sz="2800" b="1" dirty="0">
              <a:solidFill>
                <a:srgbClr val="CC0000"/>
              </a:solidFill>
              <a:latin typeface="Times New Roman" charset="0"/>
              <a:ea typeface="DejaVu Sans" charset="0"/>
              <a:cs typeface="DejaVu Sans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47800" y="626286"/>
            <a:ext cx="62156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Fits to the EIC simulated data </a:t>
            </a:r>
            <a:r>
              <a:rPr lang="en-US" sz="2400" b="1" dirty="0">
                <a:solidFill>
                  <a:srgbClr val="0000FF"/>
                </a:solidFill>
              </a:rPr>
              <a:t>(including charm)</a:t>
            </a:r>
          </a:p>
          <a:p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2900" y="4798068"/>
            <a:ext cx="8621345" cy="1477328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FFFFF"/>
              </a:gs>
              <a:gs pos="50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solidFill>
              <a:srgbClr val="0000FF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cs typeface="Comic Sans MS"/>
              </a:rPr>
              <a:t>Not only for nuclei! </a:t>
            </a:r>
          </a:p>
          <a:p>
            <a:r>
              <a:rPr lang="en-US" sz="2000" dirty="0" smtClean="0">
                <a:solidFill>
                  <a:srgbClr val="322F31"/>
                </a:solidFill>
                <a:cs typeface="Comic Sans MS"/>
              </a:rPr>
              <a:t>Comparab</a:t>
            </a:r>
            <a:r>
              <a:rPr lang="en-US" sz="2000" dirty="0">
                <a:solidFill>
                  <a:srgbClr val="322F31"/>
                </a:solidFill>
                <a:cs typeface="Comic Sans MS"/>
              </a:rPr>
              <a:t>l</a:t>
            </a:r>
            <a:r>
              <a:rPr lang="en-US" sz="2000" dirty="0" smtClean="0">
                <a:solidFill>
                  <a:srgbClr val="322F31"/>
                </a:solidFill>
                <a:cs typeface="Comic Sans MS"/>
              </a:rPr>
              <a:t>e</a:t>
            </a:r>
            <a:r>
              <a:rPr lang="en-US" sz="2000" dirty="0" smtClean="0">
                <a:solidFill>
                  <a:srgbClr val="322F31"/>
                </a:solidFill>
                <a:cs typeface="Comic Sans MS"/>
              </a:rPr>
              <a:t> </a:t>
            </a:r>
            <a:r>
              <a:rPr lang="en-US" sz="2000" dirty="0" smtClean="0">
                <a:solidFill>
                  <a:srgbClr val="322F31"/>
                </a:solidFill>
                <a:cs typeface="Comic Sans MS"/>
              </a:rPr>
              <a:t>precision can be reached for </a:t>
            </a:r>
            <a:r>
              <a:rPr lang="en-US" sz="2000" dirty="0" smtClean="0">
                <a:solidFill>
                  <a:srgbClr val="322F31"/>
                </a:solidFill>
                <a:cs typeface="Comic Sans MS"/>
              </a:rPr>
              <a:t>proton</a:t>
            </a:r>
            <a:r>
              <a:rPr lang="en-US" sz="2000" dirty="0" smtClean="0">
                <a:solidFill>
                  <a:srgbClr val="322F31"/>
                </a:solidFill>
                <a:cs typeface="Comic Sans MS"/>
              </a:rPr>
              <a:t> Structure Functions in </a:t>
            </a:r>
            <a:r>
              <a:rPr lang="en-US" sz="2000" dirty="0" err="1" smtClean="0">
                <a:solidFill>
                  <a:srgbClr val="322F31"/>
                </a:solidFill>
                <a:cs typeface="Comic Sans MS"/>
              </a:rPr>
              <a:t>e+p</a:t>
            </a:r>
            <a:r>
              <a:rPr lang="en-US" sz="2000" dirty="0" smtClean="0">
                <a:solidFill>
                  <a:srgbClr val="322F31"/>
                </a:solidFill>
                <a:cs typeface="Comic Sans MS"/>
              </a:rPr>
              <a:t> scattering, to </a:t>
            </a:r>
            <a:r>
              <a:rPr lang="en-US" sz="2000" dirty="0" smtClean="0">
                <a:solidFill>
                  <a:srgbClr val="322F31"/>
                </a:solidFill>
                <a:cs typeface="Comic Sans MS"/>
              </a:rPr>
              <a:t>even higher Q</a:t>
            </a:r>
            <a:r>
              <a:rPr lang="en-US" sz="2000" baseline="30000" dirty="0" smtClean="0">
                <a:solidFill>
                  <a:srgbClr val="322F31"/>
                </a:solidFill>
                <a:cs typeface="Comic Sans MS"/>
              </a:rPr>
              <a:t>2</a:t>
            </a:r>
            <a:r>
              <a:rPr lang="en-US" sz="2000" dirty="0" smtClean="0">
                <a:solidFill>
                  <a:srgbClr val="322F31"/>
                </a:solidFill>
                <a:cs typeface="Comic Sans MS"/>
              </a:rPr>
              <a:t> at high x</a:t>
            </a:r>
          </a:p>
          <a:p>
            <a:endParaRPr lang="en-US" sz="1000" dirty="0" smtClean="0">
              <a:solidFill>
                <a:srgbClr val="322F31"/>
              </a:solidFill>
              <a:cs typeface="Comic Sans MS"/>
            </a:endParaRPr>
          </a:p>
          <a:p>
            <a:r>
              <a:rPr lang="en-US" sz="2000" dirty="0" smtClean="0">
                <a:solidFill>
                  <a:srgbClr val="322F31"/>
                </a:solidFill>
                <a:cs typeface="Comic Sans MS"/>
                <a:sym typeface="Wingdings"/>
              </a:rPr>
              <a:t>	 </a:t>
            </a:r>
            <a:r>
              <a:rPr lang="en-US" sz="2000" dirty="0" smtClean="0">
                <a:solidFill>
                  <a:srgbClr val="322F31"/>
                </a:solidFill>
                <a:cs typeface="Comic Sans MS"/>
                <a:sym typeface="Wingdings"/>
              </a:rPr>
              <a:t>critical input for high mass searches at LHC</a:t>
            </a:r>
            <a:r>
              <a:rPr lang="en-US" sz="2000" dirty="0" smtClean="0">
                <a:solidFill>
                  <a:srgbClr val="322F31"/>
                </a:solidFill>
                <a:cs typeface="Comic Sans MS"/>
              </a:rPr>
              <a:t>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37290" y="1633922"/>
            <a:ext cx="8549510" cy="2475854"/>
            <a:chOff x="137290" y="1633922"/>
            <a:chExt cx="8549510" cy="2475854"/>
          </a:xfrm>
        </p:grpSpPr>
        <p:pic>
          <p:nvPicPr>
            <p:cNvPr id="6" name="Picture 5" descr="Pb_allsets2_Baseline.pdf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82937" r="-5335" b="-115"/>
            <a:stretch/>
          </p:blipFill>
          <p:spPr>
            <a:xfrm>
              <a:off x="137290" y="1633922"/>
              <a:ext cx="2652172" cy="2475854"/>
            </a:xfrm>
            <a:prstGeom prst="rect">
              <a:avLst/>
            </a:prstGeom>
          </p:spPr>
        </p:pic>
        <p:pic>
          <p:nvPicPr>
            <p:cNvPr id="7" name="Picture 6" descr="Pb_allsets2_JLEIC.pdf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3003" b="340"/>
            <a:stretch/>
          </p:blipFill>
          <p:spPr>
            <a:xfrm>
              <a:off x="3124200" y="1663699"/>
              <a:ext cx="2565400" cy="2446077"/>
            </a:xfrm>
            <a:prstGeom prst="rect">
              <a:avLst/>
            </a:prstGeom>
          </p:spPr>
        </p:pic>
        <p:pic>
          <p:nvPicPr>
            <p:cNvPr id="13" name="Picture 12" descr="Pb_allsets2_eRHIC.pdf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2911" b="577"/>
            <a:stretch/>
          </p:blipFill>
          <p:spPr>
            <a:xfrm>
              <a:off x="6153350" y="1663699"/>
              <a:ext cx="2533450" cy="2394495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1396242" y="1638299"/>
              <a:ext cx="8008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gluons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927600" y="3213100"/>
              <a:ext cx="482600" cy="260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886700" y="3238500"/>
              <a:ext cx="482600" cy="260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71998" y="1994931"/>
            <a:ext cx="8292247" cy="2642877"/>
            <a:chOff x="671998" y="1994931"/>
            <a:chExt cx="8292247" cy="2642877"/>
          </a:xfrm>
        </p:grpSpPr>
        <p:sp>
          <p:nvSpPr>
            <p:cNvPr id="16" name="Shape 248"/>
            <p:cNvSpPr/>
            <p:nvPr/>
          </p:nvSpPr>
          <p:spPr>
            <a:xfrm>
              <a:off x="671998" y="4227439"/>
              <a:ext cx="8292247" cy="41036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anchor="ctr">
              <a:spAutoFit/>
            </a:bodyPr>
            <a:lstStyle>
              <a:lvl1pPr marL="268653" marR="41275" indent="-268653" defTabSz="914400">
                <a:spcBef>
                  <a:spcPts val="400"/>
                </a:spcBef>
                <a:buClr>
                  <a:srgbClr val="FF2600"/>
                </a:buClr>
                <a:buSzPct val="175000"/>
                <a:buChar char="•"/>
                <a:defRPr sz="2200">
                  <a:solidFill>
                    <a:srgbClr val="021EAA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  <a:lvl2pPr marL="586153" marR="41275" indent="-268653" defTabSz="914400">
                <a:spcBef>
                  <a:spcPts val="400"/>
                </a:spcBef>
                <a:buClr>
                  <a:srgbClr val="011993"/>
                </a:buClr>
                <a:buSzPct val="104999"/>
                <a:buFont typeface="Lucida Grande"/>
                <a:buChar char="‣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2pPr>
            </a:lstStyle>
            <a:p>
              <a:pPr marL="317500" lvl="1" indent="0" algn="ctr">
                <a:buNone/>
              </a:pPr>
              <a:r>
                <a:rPr b="1" dirty="0" smtClean="0">
                  <a:solidFill>
                    <a:srgbClr val="FF0000"/>
                  </a:solidFill>
                </a:rPr>
                <a:t>Fitting </a:t>
              </a:r>
              <a:r>
                <a:rPr b="1" dirty="0">
                  <a:solidFill>
                    <a:srgbClr val="FF0000"/>
                  </a:solidFill>
                </a:rPr>
                <a:t>the charm pseudo-data has a dramatic effect at high-x</a:t>
              </a:r>
            </a:p>
          </p:txBody>
        </p:sp>
        <p:sp>
          <p:nvSpPr>
            <p:cNvPr id="8" name="Oval 7"/>
            <p:cNvSpPr/>
            <p:nvPr/>
          </p:nvSpPr>
          <p:spPr>
            <a:xfrm rot="1728659">
              <a:off x="1993900" y="1994931"/>
              <a:ext cx="406400" cy="748269"/>
            </a:xfrm>
            <a:prstGeom prst="ellipse">
              <a:avLst/>
            </a:prstGeom>
            <a:noFill/>
            <a:ln w="25400"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 rot="1728659">
              <a:off x="5016500" y="2047359"/>
              <a:ext cx="406400" cy="748269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 rot="1728659">
              <a:off x="7975600" y="2072758"/>
              <a:ext cx="406400" cy="748269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Arrow Connector 22"/>
            <p:cNvCxnSpPr>
              <a:stCxn id="8" idx="4"/>
              <a:endCxn id="16" idx="0"/>
            </p:cNvCxnSpPr>
            <p:nvPr/>
          </p:nvCxnSpPr>
          <p:spPr>
            <a:xfrm>
              <a:off x="2016796" y="2696888"/>
              <a:ext cx="2801326" cy="1530551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20" idx="4"/>
              <a:endCxn id="16" idx="0"/>
            </p:cNvCxnSpPr>
            <p:nvPr/>
          </p:nvCxnSpPr>
          <p:spPr>
            <a:xfrm flipH="1">
              <a:off x="4818122" y="2749316"/>
              <a:ext cx="221274" cy="147812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stCxn id="21" idx="4"/>
              <a:endCxn id="16" idx="0"/>
            </p:cNvCxnSpPr>
            <p:nvPr/>
          </p:nvCxnSpPr>
          <p:spPr>
            <a:xfrm flipH="1">
              <a:off x="4818122" y="2774715"/>
              <a:ext cx="3180374" cy="145272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96628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DIS2017 - April, 2017</a:t>
            </a: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S. Fazio (BNL)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64A-CB62-3D4B-9CBC-C26B9FF18E2B}" type="slidenum">
              <a:rPr lang="en-US" altLang="ja-JP" smtClean="0"/>
              <a:pPr/>
              <a:t>19</a:t>
            </a:fld>
            <a:endParaRPr lang="en-US" altLang="ja-JP" dirty="0"/>
          </a:p>
        </p:txBody>
      </p:sp>
      <p:sp>
        <p:nvSpPr>
          <p:cNvPr id="28" name="TextBox 27"/>
          <p:cNvSpPr txBox="1"/>
          <p:nvPr/>
        </p:nvSpPr>
        <p:spPr>
          <a:xfrm>
            <a:off x="137291" y="5508628"/>
            <a:ext cx="52625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00FF"/>
              </a:buClr>
            </a:pPr>
            <a:endParaRPr lang="en-US" sz="800" dirty="0"/>
          </a:p>
          <a:p>
            <a:pPr>
              <a:buClr>
                <a:srgbClr val="0000FF"/>
              </a:buClr>
            </a:pPr>
            <a:r>
              <a:rPr lang="en-US" sz="1600" dirty="0" smtClean="0">
                <a:solidFill>
                  <a:srgbClr val="3366FF"/>
                </a:solidFill>
              </a:rPr>
              <a:t>Additional material on the BNL EIC Science Task Force page:</a:t>
            </a:r>
            <a:endParaRPr lang="en-US" sz="1600" dirty="0">
              <a:solidFill>
                <a:srgbClr val="3366FF"/>
              </a:solidFill>
            </a:endParaRPr>
          </a:p>
          <a:p>
            <a:pPr>
              <a:buClr>
                <a:srgbClr val="0000FF"/>
              </a:buClr>
            </a:pPr>
            <a:r>
              <a:rPr lang="en-US" sz="1600" dirty="0"/>
              <a:t>https://</a:t>
            </a:r>
            <a:r>
              <a:rPr lang="en-US" sz="1600" dirty="0" err="1"/>
              <a:t>wiki.bnl.gov</a:t>
            </a:r>
            <a:r>
              <a:rPr lang="en-US" sz="1600" dirty="0"/>
              <a:t>/</a:t>
            </a:r>
            <a:r>
              <a:rPr lang="en-US" sz="1600" dirty="0" err="1"/>
              <a:t>eic</a:t>
            </a:r>
            <a:r>
              <a:rPr lang="en-US" sz="1600" dirty="0"/>
              <a:t>/</a:t>
            </a:r>
            <a:r>
              <a:rPr lang="en-US" sz="1600" dirty="0" err="1" smtClean="0"/>
              <a:t>index.php</a:t>
            </a:r>
            <a:endParaRPr lang="en-US" sz="1600" dirty="0"/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137290" y="116007"/>
            <a:ext cx="8826956" cy="607838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Conclusions</a:t>
            </a:r>
            <a:endParaRPr lang="en-GB" sz="2800" b="1" dirty="0">
              <a:solidFill>
                <a:srgbClr val="CC0000"/>
              </a:solidFill>
              <a:latin typeface="Times New Roman" charset="0"/>
              <a:ea typeface="DejaVu Sans" charset="0"/>
              <a:cs typeface="DejaVu Sans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7291" y="889000"/>
            <a:ext cx="891781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0">
              <a:buClr>
                <a:srgbClr val="FF0000"/>
              </a:buClr>
              <a:tabLst>
                <a:tab pos="520700" algn="l"/>
              </a:tabLst>
            </a:pPr>
            <a:r>
              <a:rPr lang="en-US" sz="2400" dirty="0" err="1" smtClean="0">
                <a:solidFill>
                  <a:srgbClr val="0000FF"/>
                </a:solidFill>
              </a:rPr>
              <a:t>e</a:t>
            </a:r>
            <a:r>
              <a:rPr lang="en-US" sz="2400" dirty="0" err="1">
                <a:solidFill>
                  <a:srgbClr val="0000FF"/>
                </a:solidFill>
              </a:rPr>
              <a:t>+A</a:t>
            </a:r>
            <a:r>
              <a:rPr lang="en-US" sz="2400" dirty="0">
                <a:solidFill>
                  <a:srgbClr val="0000FF"/>
                </a:solidFill>
              </a:rPr>
              <a:t> physics </a:t>
            </a:r>
            <a:r>
              <a:rPr lang="en-US" sz="2400" dirty="0" smtClean="0">
                <a:solidFill>
                  <a:srgbClr val="0000FF"/>
                </a:solidFill>
              </a:rPr>
              <a:t>program </a:t>
            </a:r>
            <a:r>
              <a:rPr lang="en-US" sz="2400" dirty="0">
                <a:solidFill>
                  <a:srgbClr val="0000FF"/>
                </a:solidFill>
              </a:rPr>
              <a:t>at </a:t>
            </a:r>
            <a:r>
              <a:rPr lang="en-US" sz="2400" dirty="0" smtClean="0">
                <a:solidFill>
                  <a:srgbClr val="0000FF"/>
                </a:solidFill>
              </a:rPr>
              <a:t>a future Electron-Ion Collider provides </a:t>
            </a:r>
            <a:r>
              <a:rPr lang="en-US" sz="2400" dirty="0">
                <a:solidFill>
                  <a:srgbClr val="0000FF"/>
                </a:solidFill>
              </a:rPr>
              <a:t>an unprecedented opportunity to </a:t>
            </a:r>
            <a:r>
              <a:rPr lang="en-US" sz="2400" dirty="0" smtClean="0">
                <a:solidFill>
                  <a:srgbClr val="0000FF"/>
                </a:solidFill>
              </a:rPr>
              <a:t>study quarks and gluons </a:t>
            </a:r>
            <a:r>
              <a:rPr lang="en-US" sz="2400" dirty="0">
                <a:solidFill>
                  <a:srgbClr val="0000FF"/>
                </a:solidFill>
              </a:rPr>
              <a:t>in </a:t>
            </a:r>
            <a:r>
              <a:rPr lang="en-US" sz="2400" dirty="0" smtClean="0">
                <a:solidFill>
                  <a:srgbClr val="0000FF"/>
                </a:solidFill>
              </a:rPr>
              <a:t>nuclei</a:t>
            </a:r>
          </a:p>
          <a:p>
            <a:pPr marL="63500">
              <a:buClr>
                <a:srgbClr val="FF0000"/>
              </a:buClr>
              <a:tabLst>
                <a:tab pos="520700" algn="l"/>
              </a:tabLst>
            </a:pPr>
            <a:endParaRPr lang="en-US" sz="2400" dirty="0" smtClean="0">
              <a:solidFill>
                <a:srgbClr val="0000FF"/>
              </a:solidFill>
            </a:endParaRPr>
          </a:p>
          <a:p>
            <a:pPr marL="457200" indent="-393700">
              <a:buClr>
                <a:srgbClr val="FF0000"/>
              </a:buClr>
              <a:buFont typeface="Wingdings" charset="2"/>
              <a:buChar char="²"/>
              <a:tabLst>
                <a:tab pos="520700" algn="l"/>
              </a:tabLst>
            </a:pPr>
            <a:r>
              <a:rPr lang="en-US" sz="2400" dirty="0" smtClean="0">
                <a:solidFill>
                  <a:srgbClr val="0000FF"/>
                </a:solidFill>
              </a:rPr>
              <a:t>Precise measurements of nuclear structure functions in a large phase-space</a:t>
            </a:r>
          </a:p>
          <a:p>
            <a:pPr marL="457200" indent="-393700">
              <a:buClr>
                <a:srgbClr val="FF0000"/>
              </a:buClr>
              <a:buFont typeface="Wingdings" charset="2"/>
              <a:buChar char="²"/>
              <a:tabLst>
                <a:tab pos="520700" algn="l"/>
              </a:tabLst>
            </a:pPr>
            <a:r>
              <a:rPr lang="en-US" sz="2400" dirty="0" smtClean="0">
                <a:solidFill>
                  <a:srgbClr val="0000FF"/>
                </a:solidFill>
              </a:rPr>
              <a:t>Large impact in constraining nuclear PDFs for quarks and gluons also at low-x</a:t>
            </a:r>
          </a:p>
          <a:p>
            <a:pPr marL="457200" indent="-393700">
              <a:buClr>
                <a:srgbClr val="FF0000"/>
              </a:buClr>
              <a:buFont typeface="Wingdings" charset="2"/>
              <a:buChar char="²"/>
              <a:tabLst>
                <a:tab pos="520700" algn="l"/>
              </a:tabLst>
            </a:pPr>
            <a:r>
              <a:rPr lang="en-US" sz="2400" dirty="0" smtClean="0">
                <a:solidFill>
                  <a:srgbClr val="0000FF"/>
                </a:solidFill>
              </a:rPr>
              <a:t>Possibility to constrain gluon PDFs by </a:t>
            </a:r>
            <a:r>
              <a:rPr lang="en-US" sz="2400" dirty="0">
                <a:solidFill>
                  <a:srgbClr val="0000FF"/>
                </a:solidFill>
              </a:rPr>
              <a:t>tagging photon-gluon fusion through </a:t>
            </a:r>
            <a:r>
              <a:rPr lang="en-US" sz="2400" dirty="0" smtClean="0">
                <a:solidFill>
                  <a:srgbClr val="0000FF"/>
                </a:solidFill>
              </a:rPr>
              <a:t>precise measurements of charm production</a:t>
            </a:r>
            <a:endParaRPr lang="en-US" sz="2400" dirty="0">
              <a:solidFill>
                <a:srgbClr val="0000FF"/>
              </a:solidFill>
            </a:endParaRPr>
          </a:p>
          <a:p>
            <a:pPr marL="457200" indent="-393700">
              <a:buClr>
                <a:srgbClr val="FF0000"/>
              </a:buClr>
              <a:buFont typeface="Wingdings" charset="2"/>
              <a:buChar char="²"/>
              <a:tabLst>
                <a:tab pos="520700" algn="l"/>
              </a:tabLst>
            </a:pPr>
            <a:r>
              <a:rPr lang="en-US" sz="2400" dirty="0" smtClean="0">
                <a:solidFill>
                  <a:srgbClr val="0000FF"/>
                </a:solidFill>
              </a:rPr>
              <a:t> Same or better precision expected for proton PDFs too!</a:t>
            </a:r>
          </a:p>
          <a:p>
            <a:pPr marL="457200" indent="-393700">
              <a:buClr>
                <a:srgbClr val="FF0000"/>
              </a:buClr>
              <a:buFont typeface="Wingdings" charset="2"/>
              <a:buChar char="²"/>
              <a:tabLst>
                <a:tab pos="520700" algn="l"/>
              </a:tabLst>
            </a:pPr>
            <a:endParaRPr lang="en-US" sz="2400" dirty="0" smtClean="0">
              <a:solidFill>
                <a:srgbClr val="0000FF"/>
              </a:solidFill>
            </a:endParaRPr>
          </a:p>
          <a:p>
            <a:pPr marL="63500" algn="ctr">
              <a:buClr>
                <a:srgbClr val="FF0000"/>
              </a:buClr>
              <a:tabLst>
                <a:tab pos="520700" algn="l"/>
              </a:tabLst>
            </a:pPr>
            <a:r>
              <a:rPr lang="en-US" sz="2400" dirty="0" smtClean="0">
                <a:solidFill>
                  <a:srgbClr val="FF0000"/>
                </a:solidFill>
              </a:rPr>
              <a:t>Now working on a publication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585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DIS2017 - April,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(BNL)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18310" y="123881"/>
            <a:ext cx="8418258" cy="609489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6058" tIns="233337" rIns="96058" bIns="48029" anchor="ctr">
            <a:prstTxWarp prst="textNoShape">
              <a:avLst/>
            </a:prstTxWarp>
          </a:bodyPr>
          <a:lstStyle/>
          <a:p>
            <a:pPr algn="ctr">
              <a:lnSpc>
                <a:spcPct val="50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900" b="1" dirty="0" smtClean="0">
                <a:solidFill>
                  <a:srgbClr val="FF0000"/>
                </a:solidFill>
                <a:latin typeface="+mj-lt"/>
              </a:rPr>
              <a:t>Proton structure functions from HERA</a:t>
            </a:r>
            <a:endParaRPr lang="en-GB" sz="29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20752" y="749340"/>
            <a:ext cx="41691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What we Know: </a:t>
            </a:r>
          </a:p>
          <a:p>
            <a:pPr marL="233363" indent="-233363">
              <a:buFont typeface="Wingdings" charset="2"/>
              <a:buChar char="ü"/>
            </a:pPr>
            <a:r>
              <a:rPr lang="en-US" b="1" dirty="0" smtClean="0">
                <a:cs typeface="Symbol" charset="2"/>
              </a:rPr>
              <a:t>Extensive program carried at HERA</a:t>
            </a:r>
          </a:p>
          <a:p>
            <a:pPr marL="233363" indent="-233363">
              <a:buFont typeface="Wingdings" charset="2"/>
              <a:buChar char="ü"/>
            </a:pPr>
            <a:r>
              <a:rPr lang="en-US" b="1" dirty="0" smtClean="0">
                <a:cs typeface="Symbol" charset="2"/>
              </a:rPr>
              <a:t>F</a:t>
            </a:r>
            <a:r>
              <a:rPr lang="en-US" b="1" baseline="-25000" dirty="0" smtClean="0">
                <a:cs typeface="Symbol" charset="2"/>
              </a:rPr>
              <a:t>2 </a:t>
            </a:r>
            <a:r>
              <a:rPr lang="en-US" b="1" dirty="0" smtClean="0">
                <a:cs typeface="Symbol" charset="2"/>
              </a:rPr>
              <a:t>precisely measured in a large </a:t>
            </a:r>
            <a:r>
              <a:rPr lang="en-US" b="1" dirty="0" err="1" smtClean="0">
                <a:cs typeface="Symbol" charset="2"/>
              </a:rPr>
              <a:t>x</a:t>
            </a:r>
            <a:r>
              <a:rPr lang="en-US" b="1" dirty="0" smtClean="0">
                <a:cs typeface="Symbol" charset="2"/>
              </a:rPr>
              <a:t> range</a:t>
            </a:r>
          </a:p>
          <a:p>
            <a:pPr marL="233363" indent="-233363">
              <a:buFont typeface="Wingdings" charset="2"/>
              <a:buChar char="ü"/>
            </a:pPr>
            <a:r>
              <a:rPr lang="en-US" b="1" dirty="0" smtClean="0">
                <a:cs typeface="Symbol" charset="2"/>
              </a:rPr>
              <a:t>At low-</a:t>
            </a:r>
            <a:r>
              <a:rPr lang="en-US" b="1" dirty="0" err="1" smtClean="0">
                <a:cs typeface="Symbol" charset="2"/>
              </a:rPr>
              <a:t>x</a:t>
            </a:r>
            <a:r>
              <a:rPr lang="en-US" b="1" dirty="0" smtClean="0">
                <a:cs typeface="Symbol" charset="2"/>
              </a:rPr>
              <a:t> gluons dominate</a:t>
            </a:r>
            <a:endParaRPr lang="en-US" b="1" baseline="-25000" dirty="0" smtClean="0">
              <a:solidFill>
                <a:srgbClr val="FF0000"/>
              </a:solidFill>
              <a:cs typeface="Symbol" charset="2"/>
            </a:endParaRPr>
          </a:p>
          <a:p>
            <a:endParaRPr lang="en-US" sz="1600" b="1" dirty="0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9624167"/>
              </p:ext>
            </p:extLst>
          </p:nvPr>
        </p:nvGraphicFramePr>
        <p:xfrm>
          <a:off x="5485641" y="5504137"/>
          <a:ext cx="3201159" cy="5616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2" name="Equation" r:id="rId3" imgW="2171700" imgH="381000" progId="Equation.3">
                  <p:embed/>
                </p:oleObj>
              </mc:Choice>
              <mc:Fallback>
                <p:oleObj name="Equation" r:id="rId3" imgW="2171700" imgH="38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5641" y="5504137"/>
                        <a:ext cx="3201159" cy="56160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682858" y="5216839"/>
            <a:ext cx="2314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Reduced cross section:</a:t>
            </a:r>
            <a:endParaRPr lang="en-US" dirty="0"/>
          </a:p>
        </p:txBody>
      </p:sp>
      <p:sp>
        <p:nvSpPr>
          <p:cNvPr id="23" name="Line 2"/>
          <p:cNvSpPr>
            <a:spLocks noChangeShapeType="1"/>
          </p:cNvSpPr>
          <p:nvPr/>
        </p:nvSpPr>
        <p:spPr bwMode="auto">
          <a:xfrm>
            <a:off x="304073" y="6172531"/>
            <a:ext cx="8532495" cy="1651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32256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1642157"/>
              </p:ext>
            </p:extLst>
          </p:nvPr>
        </p:nvGraphicFramePr>
        <p:xfrm>
          <a:off x="1128092" y="5429156"/>
          <a:ext cx="2414587" cy="636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3" name="Equation" r:id="rId5" imgW="1638300" imgH="431800" progId="Equation.3">
                  <p:embed/>
                </p:oleObj>
              </mc:Choice>
              <mc:Fallback>
                <p:oleObj name="Equation" r:id="rId5" imgW="16383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8092" y="5429156"/>
                        <a:ext cx="2414587" cy="636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210033" y="5077139"/>
            <a:ext cx="2546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Differential cross section: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20462" y="101895"/>
            <a:ext cx="1166757" cy="1166757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-102910" y="863074"/>
            <a:ext cx="4057528" cy="3984765"/>
            <a:chOff x="-7428" y="1197011"/>
            <a:chExt cx="5159753" cy="5140936"/>
          </a:xfrm>
        </p:grpSpPr>
        <p:pic>
          <p:nvPicPr>
            <p:cNvPr id="21" name="Picture 20" descr="d15-039f81.eps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97" t="11729" r="10246" b="6172"/>
            <a:stretch/>
          </p:blipFill>
          <p:spPr>
            <a:xfrm>
              <a:off x="344601" y="1323352"/>
              <a:ext cx="4807724" cy="4729494"/>
            </a:xfrm>
            <a:prstGeom prst="rect">
              <a:avLst/>
            </a:prstGeom>
          </p:spPr>
        </p:pic>
        <p:pic>
          <p:nvPicPr>
            <p:cNvPr id="24" name="Picture 23" descr="d15-039f81.eps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5" t="11728" r="93086" b="72469"/>
            <a:stretch/>
          </p:blipFill>
          <p:spPr>
            <a:xfrm rot="5400000">
              <a:off x="1157970" y="1082424"/>
              <a:ext cx="414866" cy="1083735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2288164" y="5968615"/>
              <a:ext cx="24864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Resolution (Q</a:t>
              </a:r>
              <a:r>
                <a:rPr lang="en-US" baseline="30000" dirty="0" smtClean="0">
                  <a:latin typeface="Times"/>
                  <a:cs typeface="Times"/>
                </a:rPr>
                <a:t>2</a:t>
              </a:r>
              <a:r>
                <a:rPr lang="en-US" dirty="0" smtClean="0">
                  <a:latin typeface="Times"/>
                  <a:cs typeface="Times"/>
                </a:rPr>
                <a:t> / GeV</a:t>
              </a:r>
              <a:r>
                <a:rPr lang="en-US" baseline="30000" dirty="0" smtClean="0">
                  <a:latin typeface="Times"/>
                  <a:cs typeface="Times"/>
                </a:rPr>
                <a:t>2</a:t>
              </a:r>
              <a:r>
                <a:rPr lang="en-US" dirty="0" smtClean="0">
                  <a:latin typeface="Times"/>
                  <a:cs typeface="Times"/>
                </a:rPr>
                <a:t>) 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rot="16200000">
              <a:off x="-1273219" y="2462802"/>
              <a:ext cx="3001243" cy="4696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"/>
                  <a:cs typeface="Times"/>
                </a:rPr>
                <a:t>Reduced Cross Section</a:t>
              </a:r>
              <a:endParaRPr lang="en-US" dirty="0">
                <a:latin typeface="Times"/>
                <a:cs typeface="Times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 rot="16200000">
              <a:off x="3959605" y="3482737"/>
              <a:ext cx="16209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0000FF"/>
                  </a:solidFill>
                  <a:latin typeface="Times New Roman"/>
                  <a:cs typeface="Times New Roman"/>
                </a:rPr>
                <a:t>parton</a:t>
              </a:r>
              <a:r>
                <a:rPr lang="en-US" dirty="0" smtClean="0">
                  <a:solidFill>
                    <a:srgbClr val="0000FF"/>
                  </a:solidFill>
                  <a:latin typeface="Times New Roman"/>
                  <a:cs typeface="Times New Roman"/>
                </a:rPr>
                <a:t> density</a:t>
              </a:r>
              <a:endParaRPr lang="en-US" dirty="0">
                <a:solidFill>
                  <a:srgbClr val="0000FF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29" name="Up Arrow 28"/>
            <p:cNvSpPr/>
            <p:nvPr/>
          </p:nvSpPr>
          <p:spPr bwMode="auto">
            <a:xfrm>
              <a:off x="4869779" y="1476135"/>
              <a:ext cx="211657" cy="4328581"/>
            </a:xfrm>
            <a:prstGeom prst="upArrow">
              <a:avLst/>
            </a:prstGeom>
            <a:gradFill flip="none" rotWithShape="1">
              <a:gsLst>
                <a:gs pos="0">
                  <a:srgbClr val="3366FF"/>
                </a:gs>
                <a:gs pos="100000">
                  <a:srgbClr val="0000FF"/>
                </a:gs>
                <a:gs pos="50000">
                  <a:schemeClr val="bg1"/>
                </a:gs>
              </a:gsLst>
              <a:lin ang="0" scaled="1"/>
              <a:tileRect/>
            </a:gra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pic>
        <p:nvPicPr>
          <p:cNvPr id="7" name="Picture 6" descr="medium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0" y="1996117"/>
            <a:ext cx="2997200" cy="3250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54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DIS2017 - April, 2017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(BNL)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Picture 5" descr="bakcu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400" y="1397000"/>
            <a:ext cx="3810000" cy="38100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DIS2017 - April,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(BNL)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48" name="Picture 47" descr="plot_FLerrors_global_versionB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50"/>
          <a:stretch/>
        </p:blipFill>
        <p:spPr>
          <a:xfrm>
            <a:off x="106317" y="319482"/>
            <a:ext cx="4414883" cy="5854700"/>
          </a:xfrm>
          <a:prstGeom prst="rect">
            <a:avLst/>
          </a:prstGeom>
        </p:spPr>
      </p:pic>
      <p:pic>
        <p:nvPicPr>
          <p:cNvPr id="18" name="Picture 17" descr="plot_FLerrors_Charm_global_versionB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344" y="319482"/>
            <a:ext cx="4515209" cy="58530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DIS2017 - April,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(BNL)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30" name="Group 198"/>
          <p:cNvGrpSpPr/>
          <p:nvPr/>
        </p:nvGrpSpPr>
        <p:grpSpPr>
          <a:xfrm>
            <a:off x="946150" y="1349472"/>
            <a:ext cx="7499350" cy="1370312"/>
            <a:chOff x="0" y="0"/>
            <a:chExt cx="7499350" cy="1370311"/>
          </a:xfrm>
        </p:grpSpPr>
        <p:pic>
          <p:nvPicPr>
            <p:cNvPr id="31" name="dropped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6510216" cy="622301"/>
            </a:xfrm>
            <a:prstGeom prst="rect">
              <a:avLst/>
            </a:prstGeom>
            <a:ln w="12700" cap="flat">
              <a:noFill/>
              <a:round/>
            </a:ln>
            <a:effectLst/>
          </p:spPr>
        </p:pic>
        <p:sp>
          <p:nvSpPr>
            <p:cNvPr id="32" name="Shape 194"/>
            <p:cNvSpPr/>
            <p:nvPr/>
          </p:nvSpPr>
          <p:spPr>
            <a:xfrm>
              <a:off x="1879600" y="801033"/>
              <a:ext cx="2015999" cy="360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buClr>
                  <a:srgbClr val="008F00"/>
                </a:buClr>
                <a:buFont typeface="Arial"/>
                <a:defRPr sz="1800" b="1">
                  <a:solidFill>
                    <a:srgbClr val="0433FF"/>
                  </a:solidFill>
                  <a:uFill>
                    <a:solidFill>
                      <a:srgbClr val="0433FF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rPr dirty="0"/>
                <a:t>quark+anti-quark</a:t>
              </a:r>
            </a:p>
          </p:txBody>
        </p:sp>
        <p:sp>
          <p:nvSpPr>
            <p:cNvPr id="33" name="Shape 195"/>
            <p:cNvSpPr/>
            <p:nvPr/>
          </p:nvSpPr>
          <p:spPr>
            <a:xfrm>
              <a:off x="5340350" y="713721"/>
              <a:ext cx="2159000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defTabSz="914400">
                <a:buClr>
                  <a:srgbClr val="008F00"/>
                </a:buClr>
                <a:buFont typeface="Arial"/>
                <a:defRPr sz="1800" b="1">
                  <a:solidFill>
                    <a:srgbClr val="FF2600"/>
                  </a:solidFill>
                  <a:uFill>
                    <a:solidFill>
                      <a:srgbClr val="FF26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algn="ctr">
                <a:defRPr sz="2400" b="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rPr sz="1800" b="1" dirty="0" smtClean="0">
                  <a:latin typeface="+mn-lt"/>
                  <a:ea typeface="+mn-ea"/>
                  <a:cs typeface="+mn-cs"/>
                  <a:sym typeface="Arial"/>
                </a:rPr>
                <a:t>gluon</a:t>
              </a:r>
              <a:r>
                <a:rPr lang="en-US" sz="1800" b="1" dirty="0" smtClean="0">
                  <a:latin typeface="+mn-lt"/>
                  <a:ea typeface="+mn-ea"/>
                  <a:cs typeface="+mn-cs"/>
                  <a:sym typeface="Arial"/>
                </a:rPr>
                <a:t>s </a:t>
              </a:r>
            </a:p>
            <a:p>
              <a:pPr algn="ctr">
                <a:defRPr sz="2400" b="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rPr lang="en-US" sz="1800" b="1" dirty="0" smtClean="0">
                  <a:latin typeface="+mn-lt"/>
                  <a:ea typeface="+mn-ea"/>
                  <a:cs typeface="+mn-cs"/>
                  <a:sym typeface="Arial"/>
                </a:rPr>
                <a:t>(or tag on F</a:t>
              </a:r>
              <a:r>
                <a:rPr lang="en-US" sz="1800" b="1" baseline="-25000" dirty="0" smtClean="0">
                  <a:latin typeface="+mn-lt"/>
                  <a:ea typeface="+mn-ea"/>
                  <a:cs typeface="+mn-cs"/>
                  <a:sym typeface="Arial"/>
                </a:rPr>
                <a:t>2</a:t>
              </a:r>
              <a:r>
                <a:rPr lang="en-US" sz="1800" b="1" dirty="0" smtClean="0">
                  <a:latin typeface="+mn-lt"/>
                  <a:ea typeface="+mn-ea"/>
                  <a:cs typeface="+mn-cs"/>
                  <a:sym typeface="Arial"/>
                </a:rPr>
                <a:t>-charm)</a:t>
              </a:r>
              <a:endParaRPr sz="1800" b="1" dirty="0">
                <a:latin typeface="+mn-lt"/>
                <a:ea typeface="+mn-ea"/>
                <a:cs typeface="+mn-cs"/>
                <a:sym typeface="Arial"/>
              </a:endParaRPr>
            </a:p>
          </p:txBody>
        </p:sp>
        <p:sp>
          <p:nvSpPr>
            <p:cNvPr id="34" name="Shape 196"/>
            <p:cNvSpPr/>
            <p:nvPr/>
          </p:nvSpPr>
          <p:spPr>
            <a:xfrm flipV="1">
              <a:off x="3820274" y="510521"/>
              <a:ext cx="459626" cy="332428"/>
            </a:xfrm>
            <a:prstGeom prst="line">
              <a:avLst/>
            </a:prstGeom>
            <a:noFill/>
            <a:ln w="25400" cap="flat">
              <a:solidFill>
                <a:srgbClr val="0061FF"/>
              </a:solidFill>
              <a:prstDash val="solid"/>
              <a:round/>
              <a:headEnd type="stealth" w="med" len="med"/>
              <a:tail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5" name="Shape 197"/>
            <p:cNvSpPr/>
            <p:nvPr/>
          </p:nvSpPr>
          <p:spPr>
            <a:xfrm flipH="1" flipV="1">
              <a:off x="5880100" y="485121"/>
              <a:ext cx="228601" cy="342901"/>
            </a:xfrm>
            <a:prstGeom prst="line">
              <a:avLst/>
            </a:prstGeom>
            <a:noFill/>
            <a:ln w="25400" cap="flat">
              <a:solidFill>
                <a:srgbClr val="E32400"/>
              </a:solidFill>
              <a:prstDash val="solid"/>
              <a:round/>
              <a:headEnd type="stealth" w="med" len="med"/>
              <a:tail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36" name="Shape 199"/>
          <p:cNvSpPr/>
          <p:nvPr/>
        </p:nvSpPr>
        <p:spPr>
          <a:xfrm>
            <a:off x="0" y="2658166"/>
            <a:ext cx="5194835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40639" marR="40639" algn="ctr" defTabSz="914400">
              <a:defRPr sz="2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sz="2000" b="1" dirty="0" smtClean="0"/>
              <a:t>Theory</a:t>
            </a:r>
            <a:r>
              <a:rPr sz="2000" b="1" dirty="0"/>
              <a:t>/models have to be able to describe the structure </a:t>
            </a:r>
            <a:r>
              <a:rPr sz="2000" b="1" dirty="0" smtClean="0"/>
              <a:t>functions </a:t>
            </a:r>
            <a:r>
              <a:rPr sz="2000" b="1" dirty="0"/>
              <a:t>and their </a:t>
            </a:r>
            <a:r>
              <a:rPr sz="2000" b="1" dirty="0" smtClean="0"/>
              <a:t>evolution</a:t>
            </a:r>
            <a:endParaRPr sz="2000" b="1" dirty="0"/>
          </a:p>
        </p:txBody>
      </p:sp>
      <p:sp>
        <p:nvSpPr>
          <p:cNvPr id="37" name="Shape 200"/>
          <p:cNvSpPr/>
          <p:nvPr/>
        </p:nvSpPr>
        <p:spPr>
          <a:xfrm>
            <a:off x="152959" y="756728"/>
            <a:ext cx="447202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40639" marR="40639" defTabSz="914400">
              <a:defRPr sz="2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/>
              <a:t>Inclusive DIS on </a:t>
            </a:r>
            <a:r>
              <a:rPr dirty="0" smtClean="0"/>
              <a:t>e</a:t>
            </a:r>
            <a:r>
              <a:rPr lang="en-US" dirty="0" smtClean="0"/>
              <a:t>+</a:t>
            </a:r>
            <a:r>
              <a:rPr dirty="0" smtClean="0"/>
              <a:t>A </a:t>
            </a:r>
            <a:r>
              <a:rPr dirty="0"/>
              <a:t>analog </a:t>
            </a:r>
            <a:r>
              <a:rPr lang="en-US" dirty="0" smtClean="0"/>
              <a:t>to </a:t>
            </a:r>
            <a:r>
              <a:rPr dirty="0" smtClean="0"/>
              <a:t>e</a:t>
            </a:r>
            <a:r>
              <a:rPr lang="en-US" dirty="0" smtClean="0"/>
              <a:t>+</a:t>
            </a:r>
            <a:r>
              <a:rPr dirty="0" smtClean="0"/>
              <a:t>p</a:t>
            </a:r>
            <a:r>
              <a:rPr dirty="0"/>
              <a:t>:</a:t>
            </a:r>
          </a:p>
        </p:txBody>
      </p:sp>
      <p:pic>
        <p:nvPicPr>
          <p:cNvPr id="38" name="npdf.pdf"/>
          <p:cNvPicPr>
            <a:picLocks noChangeAspect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>
          <a:xfrm>
            <a:off x="5868024" y="2904925"/>
            <a:ext cx="3270680" cy="2444957"/>
          </a:xfrm>
          <a:prstGeom prst="rect">
            <a:avLst/>
          </a:prstGeom>
          <a:ln w="12700"/>
        </p:spPr>
      </p:pic>
      <p:sp>
        <p:nvSpPr>
          <p:cNvPr id="40" name="Text Box 4"/>
          <p:cNvSpPr txBox="1">
            <a:spLocks noChangeArrowheads="1"/>
          </p:cNvSpPr>
          <p:nvPr/>
        </p:nvSpPr>
        <p:spPr bwMode="auto">
          <a:xfrm>
            <a:off x="418310" y="123881"/>
            <a:ext cx="8449655" cy="609489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6058" tIns="233337" rIns="96058" bIns="48029" anchor="ctr">
            <a:prstTxWarp prst="textNoShape">
              <a:avLst/>
            </a:prstTxWarp>
          </a:bodyPr>
          <a:lstStyle/>
          <a:p>
            <a:pPr algn="ctr">
              <a:lnSpc>
                <a:spcPct val="50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900" b="1" dirty="0" smtClean="0">
                <a:solidFill>
                  <a:srgbClr val="FF0000"/>
                </a:solidFill>
                <a:latin typeface="+mj-lt"/>
              </a:rPr>
              <a:t>Nuclear structure functions</a:t>
            </a:r>
            <a:endParaRPr lang="en-GB" sz="29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1" name="Shape 203"/>
          <p:cNvSpPr/>
          <p:nvPr/>
        </p:nvSpPr>
        <p:spPr>
          <a:xfrm>
            <a:off x="250635" y="5426959"/>
            <a:ext cx="8617330" cy="7771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0639" marR="40639" defTabSz="914400">
              <a:defRPr sz="2200">
                <a:solidFill>
                  <a:srgbClr val="9411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dirty="0">
                <a:solidFill>
                  <a:srgbClr val="FF0000"/>
                </a:solidFill>
              </a:rPr>
              <a:t>Aim at extending our knowledge on structure functions into the realm where gluon saturation effects emerge </a:t>
            </a:r>
            <a:r>
              <a:rPr dirty="0">
                <a:solidFill>
                  <a:srgbClr val="FF0000"/>
                </a:solidFill>
                <a:latin typeface="Symbol"/>
                <a:ea typeface="Symbol"/>
                <a:cs typeface="Symbol"/>
                <a:sym typeface="Symbol"/>
              </a:rPr>
              <a:t>⇒</a:t>
            </a:r>
            <a:r>
              <a:rPr dirty="0">
                <a:solidFill>
                  <a:srgbClr val="FF0000"/>
                </a:solidFill>
              </a:rPr>
              <a:t> different evolution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59" y="3444571"/>
            <a:ext cx="571811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DGLAP:</a:t>
            </a:r>
            <a:r>
              <a:rPr lang="en-US" sz="2000" dirty="0"/>
              <a:t> </a:t>
            </a:r>
            <a:endParaRPr lang="en-US" sz="2000" dirty="0" smtClean="0"/>
          </a:p>
          <a:p>
            <a:r>
              <a:rPr lang="en-US" sz="2000" dirty="0" smtClean="0"/>
              <a:t>predicts </a:t>
            </a:r>
            <a:r>
              <a:rPr lang="en-US" sz="2000" dirty="0"/>
              <a:t>Q</a:t>
            </a:r>
            <a:r>
              <a:rPr lang="en-US" sz="2000" baseline="30000" dirty="0"/>
              <a:t>2 </a:t>
            </a:r>
            <a:r>
              <a:rPr lang="en-US" sz="2000" dirty="0"/>
              <a:t>but </a:t>
            </a:r>
            <a:r>
              <a:rPr lang="en-US" sz="2000" dirty="0">
                <a:solidFill>
                  <a:srgbClr val="3366FF"/>
                </a:solidFill>
              </a:rPr>
              <a:t>not</a:t>
            </a:r>
            <a:r>
              <a:rPr lang="en-US" sz="2000" dirty="0"/>
              <a:t> A-dependence and x-dependence</a:t>
            </a:r>
          </a:p>
          <a:p>
            <a:r>
              <a:rPr lang="en-US" sz="2000" dirty="0">
                <a:solidFill>
                  <a:srgbClr val="0000FF"/>
                </a:solidFill>
              </a:rPr>
              <a:t>Saturation models: </a:t>
            </a:r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en-US" sz="2000" dirty="0" smtClean="0"/>
              <a:t>predict </a:t>
            </a:r>
            <a:r>
              <a:rPr lang="en-US" sz="2000" dirty="0"/>
              <a:t>A-dependence and x-dependence </a:t>
            </a:r>
            <a:r>
              <a:rPr lang="en-US" sz="2000" dirty="0" smtClean="0"/>
              <a:t>but </a:t>
            </a:r>
            <a:r>
              <a:rPr lang="en-US" sz="2000" dirty="0">
                <a:solidFill>
                  <a:srgbClr val="3366FF"/>
                </a:solidFill>
              </a:rPr>
              <a:t>not</a:t>
            </a:r>
            <a:r>
              <a:rPr lang="en-US" sz="2000" dirty="0"/>
              <a:t> Q</a:t>
            </a:r>
            <a:r>
              <a:rPr lang="en-US" sz="2000" baseline="30000" dirty="0"/>
              <a:t>2</a:t>
            </a:r>
          </a:p>
          <a:p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 </a:t>
            </a:r>
            <a:r>
              <a:rPr lang="en-US" sz="2000" dirty="0" smtClean="0">
                <a:solidFill>
                  <a:srgbClr val="0000FF"/>
                </a:solidFill>
              </a:rPr>
              <a:t>Need: </a:t>
            </a:r>
            <a:r>
              <a:rPr lang="en-US" sz="2000" dirty="0" smtClean="0"/>
              <a:t>large </a:t>
            </a:r>
            <a:r>
              <a:rPr lang="en-US" sz="2000" dirty="0"/>
              <a:t>Q</a:t>
            </a:r>
            <a:r>
              <a:rPr lang="en-US" sz="2000" baseline="30000" dirty="0"/>
              <a:t>2</a:t>
            </a:r>
            <a:r>
              <a:rPr lang="en-US" sz="2000" dirty="0"/>
              <a:t> lever-arm for fixed x, A-scan</a:t>
            </a:r>
          </a:p>
        </p:txBody>
      </p:sp>
    </p:spTree>
    <p:extLst>
      <p:ext uri="{BB962C8B-B14F-4D97-AF65-F5344CB8AC3E}">
        <p14:creationId xmlns:p14="http://schemas.microsoft.com/office/powerpoint/2010/main" val="709249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xq2plane-xA-EI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3" y="863603"/>
            <a:ext cx="6159497" cy="4370947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DIS2017 - April, 2017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(BNL)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5" name="Rectangle 13"/>
          <p:cNvSpPr>
            <a:spLocks noChangeArrowheads="1"/>
          </p:cNvSpPr>
          <p:nvPr/>
        </p:nvSpPr>
        <p:spPr bwMode="auto">
          <a:xfrm>
            <a:off x="137290" y="116007"/>
            <a:ext cx="8826956" cy="607838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Electron-Ion Collider’s phase space </a:t>
            </a:r>
            <a:endParaRPr lang="en-GB" sz="2800" b="1" dirty="0">
              <a:solidFill>
                <a:srgbClr val="CC0000"/>
              </a:solidFill>
              <a:latin typeface="Times New Roman" charset="0"/>
              <a:ea typeface="DejaVu Sans" charset="0"/>
              <a:cs typeface="DejaVu Sans" charset="0"/>
            </a:endParaRPr>
          </a:p>
        </p:txBody>
      </p:sp>
      <p:sp>
        <p:nvSpPr>
          <p:cNvPr id="26" name="Shape 224"/>
          <p:cNvSpPr/>
          <p:nvPr/>
        </p:nvSpPr>
        <p:spPr>
          <a:xfrm>
            <a:off x="838200" y="5328499"/>
            <a:ext cx="7340600" cy="841256"/>
          </a:xfrm>
          <a:prstGeom prst="rect">
            <a:avLst/>
          </a:prstGeom>
          <a:ln w="31750">
            <a:solidFill>
              <a:schemeClr val="accent6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ctr">
              <a:defRPr sz="2400">
                <a:solidFill>
                  <a:srgbClr val="941100"/>
                </a:solidFill>
              </a:defRPr>
            </a:pPr>
            <a:r>
              <a:rPr lang="en-US" dirty="0" smtClean="0"/>
              <a:t>An EIC</a:t>
            </a:r>
            <a:r>
              <a:rPr dirty="0" smtClean="0"/>
              <a:t> </a:t>
            </a:r>
            <a:r>
              <a:rPr lang="en-US" dirty="0" smtClean="0"/>
              <a:t>at its highest energy </a:t>
            </a:r>
            <a:r>
              <a:rPr dirty="0" smtClean="0"/>
              <a:t>provides </a:t>
            </a:r>
            <a:r>
              <a:rPr dirty="0"/>
              <a:t>a factor 5 larger reach in Q</a:t>
            </a:r>
            <a:r>
              <a:rPr baseline="31999" dirty="0"/>
              <a:t>2</a:t>
            </a:r>
            <a:r>
              <a:rPr dirty="0"/>
              <a:t> and low-x</a:t>
            </a:r>
          </a:p>
        </p:txBody>
      </p:sp>
    </p:spTree>
    <p:extLst>
      <p:ext uri="{BB962C8B-B14F-4D97-AF65-F5344CB8AC3E}">
        <p14:creationId xmlns:p14="http://schemas.microsoft.com/office/powerpoint/2010/main" val="961870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DIS2017 - April,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(BNL)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Shape 209"/>
          <p:cNvSpPr txBox="1">
            <a:spLocks/>
          </p:cNvSpPr>
          <p:nvPr/>
        </p:nvSpPr>
        <p:spPr>
          <a:xfrm>
            <a:off x="38100" y="1060787"/>
            <a:ext cx="8940800" cy="278731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 sz="2400">
                <a:solidFill>
                  <a:srgbClr val="021EAA"/>
                </a:solidFill>
              </a:defRPr>
            </a:pPr>
            <a:r>
              <a:rPr lang="en-US" sz="2400" dirty="0" smtClean="0">
                <a:solidFill>
                  <a:srgbClr val="FF0000"/>
                </a:solidFill>
              </a:rPr>
              <a:t>Latest state-of-the-art </a:t>
            </a:r>
            <a:r>
              <a:rPr lang="en-US" sz="2400" dirty="0" err="1" smtClean="0">
                <a:solidFill>
                  <a:srgbClr val="FF0000"/>
                </a:solidFill>
              </a:rPr>
              <a:t>nPDF</a:t>
            </a:r>
            <a:r>
              <a:rPr lang="en-US" sz="2400" dirty="0" smtClean="0">
                <a:solidFill>
                  <a:srgbClr val="FF0000"/>
                </a:solidFill>
              </a:rPr>
              <a:t> is EPPS16 </a:t>
            </a:r>
          </a:p>
          <a:p>
            <a:pPr marL="0" indent="0" algn="ctr">
              <a:buNone/>
              <a:defRPr sz="2400">
                <a:solidFill>
                  <a:srgbClr val="021EAA"/>
                </a:solidFill>
              </a:defRPr>
            </a:pPr>
            <a:r>
              <a:rPr lang="en-US" sz="1800" dirty="0" smtClean="0">
                <a:solidFill>
                  <a:srgbClr val="0000FF"/>
                </a:solidFill>
              </a:rPr>
              <a:t>K. J. </a:t>
            </a:r>
            <a:r>
              <a:rPr lang="en-US" sz="1800" dirty="0" err="1" smtClean="0">
                <a:solidFill>
                  <a:srgbClr val="0000FF"/>
                </a:solidFill>
              </a:rPr>
              <a:t>Eskola</a:t>
            </a:r>
            <a:r>
              <a:rPr lang="en-US" sz="1800" dirty="0" smtClean="0">
                <a:solidFill>
                  <a:srgbClr val="0000FF"/>
                </a:solidFill>
              </a:rPr>
              <a:t>, P. </a:t>
            </a:r>
            <a:r>
              <a:rPr lang="en-US" sz="1800" dirty="0" err="1" smtClean="0">
                <a:solidFill>
                  <a:srgbClr val="0000FF"/>
                </a:solidFill>
              </a:rPr>
              <a:t>Paakkinen</a:t>
            </a:r>
            <a:r>
              <a:rPr lang="en-US" sz="1800" dirty="0" smtClean="0">
                <a:solidFill>
                  <a:srgbClr val="0000FF"/>
                </a:solidFill>
              </a:rPr>
              <a:t>, H. </a:t>
            </a:r>
            <a:r>
              <a:rPr lang="en-US" sz="1800" dirty="0" err="1" smtClean="0">
                <a:solidFill>
                  <a:srgbClr val="0000FF"/>
                </a:solidFill>
              </a:rPr>
              <a:t>Paukkunen</a:t>
            </a:r>
            <a:r>
              <a:rPr lang="en-US" sz="1800" dirty="0" smtClean="0">
                <a:solidFill>
                  <a:srgbClr val="0000FF"/>
                </a:solidFill>
              </a:rPr>
              <a:t>, C. A. Salgado </a:t>
            </a:r>
            <a:r>
              <a:rPr lang="en-US" sz="1800" dirty="0" smtClean="0">
                <a:solidFill>
                  <a:srgbClr val="0000FF"/>
                </a:solidFill>
              </a:rPr>
              <a:t>[</a:t>
            </a:r>
            <a:r>
              <a:rPr lang="is-IS" sz="1600" dirty="0" smtClean="0">
                <a:solidFill>
                  <a:srgbClr val="0000FF"/>
                </a:solidFill>
              </a:rPr>
              <a:t>Eur.Phys.J</a:t>
            </a:r>
            <a:r>
              <a:rPr lang="is-IS" sz="1600" dirty="0">
                <a:solidFill>
                  <a:srgbClr val="0000FF"/>
                </a:solidFill>
              </a:rPr>
              <a:t>. C77 (2017) no.3, 163</a:t>
            </a:r>
            <a:r>
              <a:rPr lang="en-US" sz="1800" dirty="0" smtClean="0">
                <a:solidFill>
                  <a:srgbClr val="0000FF"/>
                </a:solidFill>
              </a:rPr>
              <a:t>]</a:t>
            </a:r>
            <a:endParaRPr lang="en-US" sz="1800" dirty="0" smtClean="0">
              <a:solidFill>
                <a:srgbClr val="021EAA"/>
              </a:solidFill>
            </a:endParaRPr>
          </a:p>
          <a:p>
            <a:pPr marL="457200" lvl="1" indent="-393700">
              <a:buClr>
                <a:srgbClr val="FF0000"/>
              </a:buClr>
              <a:buFont typeface="Wingdings" charset="2"/>
              <a:buChar char="Ø"/>
              <a:defRPr sz="2200"/>
            </a:pPr>
            <a:r>
              <a:rPr lang="en-US" sz="1800" dirty="0"/>
              <a:t>R</a:t>
            </a:r>
            <a:r>
              <a:rPr lang="en-US" sz="1800" dirty="0" smtClean="0"/>
              <a:t>eplacing EPS09. Quarks flavors are separated</a:t>
            </a:r>
            <a:endParaRPr lang="en-US" sz="1800" dirty="0" smtClean="0"/>
          </a:p>
          <a:p>
            <a:pPr marL="457200" lvl="1" indent="-393700">
              <a:buClr>
                <a:srgbClr val="FF0000"/>
              </a:buClr>
              <a:buFont typeface="Wingdings" charset="2"/>
              <a:buChar char="Ø"/>
              <a:defRPr sz="2200"/>
            </a:pPr>
            <a:r>
              <a:rPr lang="en-US" sz="1800" dirty="0" smtClean="0"/>
              <a:t>includes latest LHC data</a:t>
            </a:r>
          </a:p>
          <a:p>
            <a:pPr marL="457200" lvl="1" indent="-393700">
              <a:buClr>
                <a:srgbClr val="FF0000"/>
              </a:buClr>
              <a:buFont typeface="Wingdings" charset="2"/>
              <a:buChar char="Ø"/>
              <a:defRPr sz="2200"/>
            </a:pPr>
            <a:r>
              <a:rPr lang="en-US" sz="1800" b="1" dirty="0"/>
              <a:t>N</a:t>
            </a:r>
            <a:r>
              <a:rPr lang="en-US" sz="1800" b="1" dirty="0" smtClean="0"/>
              <a:t>ew </a:t>
            </a:r>
            <a:r>
              <a:rPr lang="en-US" sz="1800" b="1" dirty="0" smtClean="0"/>
              <a:t>functional form </a:t>
            </a:r>
            <a:r>
              <a:rPr lang="en-US" sz="1800" dirty="0" smtClean="0"/>
              <a:t>that provides less </a:t>
            </a:r>
            <a:r>
              <a:rPr lang="en-US" sz="1800" dirty="0" smtClean="0"/>
              <a:t>constraints in extrapolating for </a:t>
            </a:r>
            <a:r>
              <a:rPr lang="en-US" sz="1800" dirty="0" smtClean="0"/>
              <a:t>x &lt; </a:t>
            </a:r>
            <a:r>
              <a:rPr lang="en-US" sz="1800" dirty="0" err="1" smtClean="0"/>
              <a:t>x</a:t>
            </a:r>
            <a:r>
              <a:rPr lang="en-US" sz="1800" baseline="-5999" dirty="0" err="1" smtClean="0"/>
              <a:t>data</a:t>
            </a:r>
            <a:r>
              <a:rPr lang="en-US" sz="1800" baseline="-5999" dirty="0" smtClean="0"/>
              <a:t>  </a:t>
            </a:r>
            <a:endParaRPr lang="en-US" sz="1800" baseline="-5999" dirty="0" smtClean="0"/>
          </a:p>
          <a:p>
            <a:pPr marL="457200" lvl="1" indent="0">
              <a:buClr>
                <a:srgbClr val="FF0000"/>
              </a:buClr>
              <a:buNone/>
              <a:defRPr sz="2200"/>
            </a:pPr>
            <a:r>
              <a:rPr lang="en-US" sz="1800" dirty="0" smtClean="0">
                <a:latin typeface="Symbol"/>
                <a:ea typeface="Symbol"/>
                <a:cs typeface="Symbol"/>
                <a:sym typeface="Symbol"/>
              </a:rPr>
              <a:t>⇒</a:t>
            </a:r>
            <a:r>
              <a:rPr lang="en-US" sz="1800" dirty="0" smtClean="0"/>
              <a:t> </a:t>
            </a:r>
            <a:r>
              <a:rPr lang="en-US" sz="1800" dirty="0" smtClean="0"/>
              <a:t>important for eRHIC/JLEIC comparison</a:t>
            </a:r>
            <a:endParaRPr lang="en-US" sz="1800" baseline="-5999" dirty="0" smtClean="0"/>
          </a:p>
          <a:p>
            <a:pPr marL="457200" lvl="1" indent="-393700">
              <a:buClr>
                <a:srgbClr val="FF0000"/>
              </a:buClr>
              <a:buFont typeface="Wingdings" charset="2"/>
              <a:buChar char="Ø"/>
              <a:defRPr sz="2200"/>
            </a:pPr>
            <a:r>
              <a:rPr lang="en-US" sz="1800" b="1" dirty="0" smtClean="0"/>
              <a:t>What is the possible impact of an Electron-Ion Collider?</a:t>
            </a:r>
            <a:endParaRPr lang="en-US" sz="1800" b="1" dirty="0"/>
          </a:p>
        </p:txBody>
      </p:sp>
      <p:sp>
        <p:nvSpPr>
          <p:cNvPr id="7" name="Shape 211"/>
          <p:cNvSpPr/>
          <p:nvPr/>
        </p:nvSpPr>
        <p:spPr>
          <a:xfrm>
            <a:off x="2914386" y="3533081"/>
            <a:ext cx="3080133" cy="4559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defTabSz="914400">
              <a:defRPr sz="2200">
                <a:solidFill>
                  <a:srgbClr val="021EAA"/>
                </a:solidFill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Ratio g(x,Q</a:t>
            </a:r>
            <a:r>
              <a:rPr baseline="30363" dirty="0"/>
              <a:t>2</a:t>
            </a:r>
            <a:r>
              <a:rPr dirty="0"/>
              <a:t>)</a:t>
            </a:r>
            <a:r>
              <a:rPr baseline="-21545" dirty="0"/>
              <a:t>Pb</a:t>
            </a:r>
            <a:r>
              <a:rPr dirty="0"/>
              <a:t>/g(x,Q</a:t>
            </a:r>
            <a:r>
              <a:rPr baseline="30363" dirty="0"/>
              <a:t>2</a:t>
            </a:r>
            <a:r>
              <a:rPr dirty="0"/>
              <a:t>)</a:t>
            </a:r>
            <a:r>
              <a:rPr baseline="-21545" dirty="0"/>
              <a:t>p</a:t>
            </a:r>
            <a:r>
              <a:rPr dirty="0"/>
              <a:t> </a:t>
            </a:r>
          </a:p>
        </p:txBody>
      </p:sp>
      <p:pic>
        <p:nvPicPr>
          <p:cNvPr id="8" name="EPS09vsEPPS16.pdf"/>
          <p:cNvPicPr>
            <a:picLocks noChangeAspect="1"/>
          </p:cNvPicPr>
          <p:nvPr/>
        </p:nvPicPr>
        <p:blipFill rotWithShape="1">
          <a:blip r:embed="rId2">
            <a:extLst/>
          </a:blip>
          <a:srcRect l="48682"/>
          <a:stretch/>
        </p:blipFill>
        <p:spPr>
          <a:xfrm>
            <a:off x="4102100" y="4010279"/>
            <a:ext cx="3213100" cy="2542373"/>
          </a:xfrm>
          <a:prstGeom prst="rect">
            <a:avLst/>
          </a:prstGeom>
          <a:ln w="12700"/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418310" y="123881"/>
            <a:ext cx="8382790" cy="609489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6058" tIns="233337" rIns="96058" bIns="48029" anchor="ctr">
            <a:prstTxWarp prst="textNoShape">
              <a:avLst/>
            </a:prstTxWarp>
          </a:bodyPr>
          <a:lstStyle/>
          <a:p>
            <a:pPr algn="ctr">
              <a:lnSpc>
                <a:spcPct val="50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900" b="1" dirty="0" smtClean="0">
                <a:solidFill>
                  <a:srgbClr val="FF0000"/>
                </a:solidFill>
                <a:latin typeface="+mj-lt"/>
              </a:rPr>
              <a:t>Nuclear structure functions </a:t>
            </a:r>
            <a:r>
              <a:rPr lang="mr-IN" sz="2900" b="1" dirty="0" smtClean="0">
                <a:solidFill>
                  <a:srgbClr val="FF0000"/>
                </a:solidFill>
                <a:latin typeface="+mj-lt"/>
              </a:rPr>
              <a:t>–</a:t>
            </a:r>
            <a:r>
              <a:rPr lang="en-GB" sz="2900" b="1" dirty="0" smtClean="0">
                <a:solidFill>
                  <a:srgbClr val="FF0000"/>
                </a:solidFill>
                <a:latin typeface="+mj-lt"/>
              </a:rPr>
              <a:t> Present knowledge</a:t>
            </a:r>
            <a:endParaRPr lang="en-GB" sz="29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0" name="Picture 9" descr="Screen Shot 2017-03-27 at 4.48.4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0" y="3964002"/>
            <a:ext cx="2730500" cy="261933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00813" y="3741236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EPPS16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52213" y="3741236"/>
            <a:ext cx="763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EPS09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00813" y="733370"/>
            <a:ext cx="6019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Measure different structure function in </a:t>
            </a:r>
            <a:r>
              <a:rPr lang="en-US" dirty="0" err="1" smtClean="0">
                <a:solidFill>
                  <a:srgbClr val="0000FF"/>
                </a:solidFill>
              </a:rPr>
              <a:t>e+A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 constrain </a:t>
            </a:r>
            <a:r>
              <a:rPr lang="en-US" dirty="0" err="1" smtClean="0">
                <a:solidFill>
                  <a:srgbClr val="0000FF"/>
                </a:solidFill>
                <a:sym typeface="Wingdings"/>
              </a:rPr>
              <a:t>nPDF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786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DIS2017 - April,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(BNL)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8552578"/>
              </p:ext>
            </p:extLst>
          </p:nvPr>
        </p:nvGraphicFramePr>
        <p:xfrm>
          <a:off x="250825" y="792949"/>
          <a:ext cx="4378325" cy="10434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742" name="Equation" r:id="rId3" imgW="2247900" imgH="482600" progId="Equation.3">
                  <p:embed/>
                </p:oleObj>
              </mc:Choice>
              <mc:Fallback>
                <p:oleObj name="Equation" r:id="rId3" imgW="2247900" imgH="482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0825" y="792949"/>
                        <a:ext cx="4378325" cy="10434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1081000"/>
              </p:ext>
            </p:extLst>
          </p:nvPr>
        </p:nvGraphicFramePr>
        <p:xfrm>
          <a:off x="6931243" y="791803"/>
          <a:ext cx="1879600" cy="104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743" name="Equation" r:id="rId5" imgW="965200" imgH="482600" progId="Equation.3">
                  <p:embed/>
                </p:oleObj>
              </mc:Choice>
              <mc:Fallback>
                <p:oleObj name="Equation" r:id="rId5" imgW="965200" imgH="482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931243" y="791803"/>
                        <a:ext cx="1879600" cy="1044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14300" y="2032000"/>
            <a:ext cx="8890000" cy="2298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Font typeface="Wingdings" charset="2"/>
              <a:buChar char="Ø"/>
            </a:pPr>
            <a:r>
              <a:rPr lang="en-US" sz="2000" dirty="0" smtClean="0"/>
              <a:t>Structure functions can be extracted from the reduced cross </a:t>
            </a:r>
            <a:r>
              <a:rPr lang="en-US" sz="2000" dirty="0" smtClean="0"/>
              <a:t>section</a:t>
            </a:r>
          </a:p>
          <a:p>
            <a:pPr marL="342900" indent="-342900">
              <a:lnSpc>
                <a:spcPct val="120000"/>
              </a:lnSpc>
              <a:buFont typeface="Wingdings" charset="2"/>
              <a:buChar char="Ø"/>
            </a:pPr>
            <a:r>
              <a:rPr lang="en-US" sz="2000" dirty="0" smtClean="0"/>
              <a:t>Pseudo-data </a:t>
            </a:r>
            <a:r>
              <a:rPr lang="en-US" sz="2000" dirty="0"/>
              <a:t>are generated </a:t>
            </a:r>
            <a:r>
              <a:rPr lang="en-US" sz="2000" dirty="0" smtClean="0"/>
              <a:t>using PYTHIA and according </a:t>
            </a:r>
            <a:r>
              <a:rPr lang="en-US" sz="2000" dirty="0"/>
              <a:t>to EPS09 central </a:t>
            </a:r>
            <a:r>
              <a:rPr lang="en-US" sz="2000" dirty="0" smtClean="0"/>
              <a:t>values</a:t>
            </a:r>
          </a:p>
          <a:p>
            <a:pPr marL="342900" indent="-342900">
              <a:lnSpc>
                <a:spcPct val="120000"/>
              </a:lnSpc>
              <a:buFont typeface="Wingdings" charset="2"/>
              <a:buChar char="Ø"/>
            </a:pPr>
            <a:r>
              <a:rPr lang="de-DE" sz="2000" dirty="0" smtClean="0"/>
              <a:t>In </a:t>
            </a:r>
            <a:r>
              <a:rPr lang="en-US" sz="2000" dirty="0" smtClean="0"/>
              <a:t>order to extract F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from the reduced cross section, we use the same parameterization used at HERA                            </a:t>
            </a:r>
            <a:endParaRPr lang="en-US" sz="2000" dirty="0"/>
          </a:p>
          <a:p>
            <a:pPr marL="342900" indent="-342900">
              <a:lnSpc>
                <a:spcPct val="120000"/>
              </a:lnSpc>
              <a:buFont typeface="Wingdings" charset="2"/>
              <a:buChar char="Ø"/>
            </a:pPr>
            <a:r>
              <a:rPr lang="en-US" sz="2000" dirty="0" smtClean="0"/>
              <a:t>F</a:t>
            </a:r>
            <a:r>
              <a:rPr lang="en-US" sz="2000" baseline="-25000" dirty="0" smtClean="0"/>
              <a:t>L</a:t>
            </a:r>
            <a:r>
              <a:rPr lang="en-US" sz="2000" dirty="0" smtClean="0"/>
              <a:t> </a:t>
            </a:r>
            <a:r>
              <a:rPr lang="en-US" sz="2000" dirty="0" err="1" smtClean="0"/>
              <a:t>estracted</a:t>
            </a:r>
            <a:r>
              <a:rPr lang="en-US" sz="2000" dirty="0" smtClean="0"/>
              <a:t> </a:t>
            </a:r>
            <a:r>
              <a:rPr lang="en-US" sz="2000" dirty="0" smtClean="0"/>
              <a:t>from the reduced cross section by fitting </a:t>
            </a:r>
            <a:r>
              <a:rPr lang="en-US" sz="2000" dirty="0"/>
              <a:t>the slops </a:t>
            </a:r>
            <a:r>
              <a:rPr lang="en-US" sz="2000" dirty="0" smtClean="0"/>
              <a:t>in </a:t>
            </a:r>
            <a:r>
              <a:rPr lang="en-US" sz="2000" dirty="0"/>
              <a:t>Y</a:t>
            </a:r>
            <a:r>
              <a:rPr lang="en-US" sz="2000" baseline="30000" dirty="0"/>
              <a:t>+</a:t>
            </a:r>
            <a:r>
              <a:rPr lang="en-US" sz="2000" dirty="0"/>
              <a:t> for different √s at fixed x, </a:t>
            </a:r>
            <a:r>
              <a:rPr lang="en-US" sz="2000" dirty="0" smtClean="0"/>
              <a:t>Q</a:t>
            </a:r>
            <a:r>
              <a:rPr lang="en-US" sz="2000" baseline="30000" dirty="0" smtClean="0"/>
              <a:t>2 </a:t>
            </a:r>
            <a:r>
              <a:rPr lang="en-US" sz="2000" dirty="0" smtClean="0">
                <a:sym typeface="Wingdings"/>
              </a:rPr>
              <a:t> requires running at (at least) three different c-o-m energies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141902" y="4491672"/>
            <a:ext cx="4897795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Simulation: </a:t>
            </a:r>
          </a:p>
          <a:p>
            <a:r>
              <a:rPr lang="en-US" dirty="0" err="1"/>
              <a:t>e+Au</a:t>
            </a:r>
            <a:r>
              <a:rPr lang="en-US" dirty="0"/>
              <a:t>  sample simulated </a:t>
            </a:r>
            <a:r>
              <a:rPr lang="en-US" dirty="0" smtClean="0"/>
              <a:t>using </a:t>
            </a:r>
            <a:r>
              <a:rPr lang="en-US" dirty="0"/>
              <a:t>PYTHIA</a:t>
            </a:r>
          </a:p>
          <a:p>
            <a:r>
              <a:rPr lang="en-US" dirty="0"/>
              <a:t>5(20</a:t>
            </a:r>
            <a:r>
              <a:rPr lang="en-US" dirty="0" smtClean="0"/>
              <a:t>) GeV electrons </a:t>
            </a:r>
            <a:r>
              <a:rPr lang="en-US" dirty="0"/>
              <a:t>X</a:t>
            </a:r>
            <a:r>
              <a:rPr lang="en-US" dirty="0" smtClean="0"/>
              <a:t> 50 GeV ions   </a:t>
            </a:r>
            <a:r>
              <a:rPr lang="en-US" dirty="0"/>
              <a:t>–&gt; L = 2 fb</a:t>
            </a:r>
            <a:r>
              <a:rPr lang="en-US" baseline="30000" dirty="0"/>
              <a:t>-</a:t>
            </a:r>
            <a:r>
              <a:rPr lang="en-US" baseline="30000" dirty="0" smtClean="0"/>
              <a:t>1</a:t>
            </a:r>
            <a:r>
              <a:rPr lang="en-US" dirty="0" smtClean="0"/>
              <a:t>/A</a:t>
            </a:r>
            <a:endParaRPr lang="en-US" dirty="0"/>
          </a:p>
          <a:p>
            <a:r>
              <a:rPr lang="en-US" dirty="0"/>
              <a:t>5(20) GeV electrons X </a:t>
            </a:r>
            <a:r>
              <a:rPr lang="en-US" dirty="0" smtClean="0"/>
              <a:t>75 GeV </a:t>
            </a:r>
            <a:r>
              <a:rPr lang="en-US" dirty="0"/>
              <a:t>ions </a:t>
            </a:r>
            <a:r>
              <a:rPr lang="en-US" dirty="0" smtClean="0"/>
              <a:t>  </a:t>
            </a:r>
            <a:r>
              <a:rPr lang="en-US" dirty="0"/>
              <a:t>–&gt; L = </a:t>
            </a:r>
            <a:r>
              <a:rPr lang="en-US" dirty="0" smtClean="0"/>
              <a:t>4 </a:t>
            </a:r>
            <a:r>
              <a:rPr lang="en-US" dirty="0"/>
              <a:t>fb</a:t>
            </a:r>
            <a:r>
              <a:rPr lang="en-US" baseline="30000" dirty="0"/>
              <a:t>-</a:t>
            </a:r>
            <a:r>
              <a:rPr lang="en-US" baseline="30000" dirty="0" smtClean="0"/>
              <a:t>1</a:t>
            </a:r>
            <a:r>
              <a:rPr lang="en-US" dirty="0"/>
              <a:t>/A</a:t>
            </a:r>
          </a:p>
          <a:p>
            <a:r>
              <a:rPr lang="en-US" dirty="0"/>
              <a:t>5(20) GeV electrons </a:t>
            </a:r>
            <a:r>
              <a:rPr lang="en-US" dirty="0" smtClean="0"/>
              <a:t>X 100 GeV </a:t>
            </a:r>
            <a:r>
              <a:rPr lang="en-US" dirty="0"/>
              <a:t>ions  –</a:t>
            </a:r>
            <a:r>
              <a:rPr lang="en-US" dirty="0" smtClean="0"/>
              <a:t>&gt;L </a:t>
            </a:r>
            <a:r>
              <a:rPr lang="en-US" dirty="0"/>
              <a:t>= </a:t>
            </a:r>
            <a:r>
              <a:rPr lang="en-US" dirty="0" smtClean="0"/>
              <a:t>4 </a:t>
            </a:r>
            <a:r>
              <a:rPr lang="en-US" dirty="0"/>
              <a:t>fb</a:t>
            </a:r>
            <a:r>
              <a:rPr lang="en-US" baseline="30000" dirty="0"/>
              <a:t>-</a:t>
            </a:r>
            <a:r>
              <a:rPr lang="en-US" baseline="30000" dirty="0" smtClean="0"/>
              <a:t>1</a:t>
            </a:r>
            <a:r>
              <a:rPr lang="en-US" dirty="0"/>
              <a:t>/A</a:t>
            </a:r>
            <a:endParaRPr lang="en-US" baseline="30000" dirty="0"/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511800" y="4984234"/>
            <a:ext cx="3441702" cy="1077218"/>
          </a:xfrm>
          <a:prstGeom prst="rect">
            <a:avLst/>
          </a:prstGeom>
          <a:noFill/>
          <a:ln w="25400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Total simulated event </a:t>
            </a:r>
            <a:r>
              <a:rPr lang="en-US" sz="2000" b="1" dirty="0" smtClean="0">
                <a:solidFill>
                  <a:srgbClr val="0000FF"/>
                </a:solidFill>
              </a:rPr>
              <a:t>sample</a:t>
            </a:r>
          </a:p>
          <a:p>
            <a:pPr algn="ctr"/>
            <a:r>
              <a:rPr lang="en-US" sz="2000" dirty="0" smtClean="0"/>
              <a:t>(for each electron energy conf.)</a:t>
            </a:r>
            <a:r>
              <a:rPr lang="en-US" sz="2000" dirty="0" smtClean="0"/>
              <a:t> 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L </a:t>
            </a:r>
            <a:r>
              <a:rPr lang="en-US" sz="2400" b="1" dirty="0" smtClean="0">
                <a:solidFill>
                  <a:srgbClr val="FF0000"/>
                </a:solidFill>
              </a:rPr>
              <a:t>= 10 </a:t>
            </a:r>
            <a:r>
              <a:rPr lang="en-US" sz="2400" b="1" dirty="0">
                <a:solidFill>
                  <a:srgbClr val="FF0000"/>
                </a:solidFill>
              </a:rPr>
              <a:t>fb</a:t>
            </a:r>
            <a:r>
              <a:rPr lang="en-US" sz="2400" b="1" baseline="30000" dirty="0">
                <a:solidFill>
                  <a:srgbClr val="FF0000"/>
                </a:solidFill>
              </a:rPr>
              <a:t>-1</a:t>
            </a:r>
            <a:r>
              <a:rPr lang="en-US" sz="2400" b="1" dirty="0">
                <a:solidFill>
                  <a:srgbClr val="FF0000"/>
                </a:solidFill>
              </a:rPr>
              <a:t>/</a:t>
            </a:r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endParaRPr lang="en-US" sz="2400" dirty="0"/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418310" y="123881"/>
            <a:ext cx="8339534" cy="609489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6058" tIns="233337" rIns="96058" bIns="48029" anchor="ctr">
            <a:prstTxWarp prst="textNoShape">
              <a:avLst/>
            </a:prstTxWarp>
          </a:bodyPr>
          <a:lstStyle/>
          <a:p>
            <a:pPr algn="ctr">
              <a:lnSpc>
                <a:spcPct val="50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US" sz="2900" b="1" dirty="0" smtClean="0">
                <a:solidFill>
                  <a:srgbClr val="FF0000"/>
                </a:solidFill>
                <a:latin typeface="+mj-lt"/>
              </a:rPr>
              <a:t>Extract the structure function at an EIC</a:t>
            </a:r>
            <a:endParaRPr lang="en-GB" sz="2900" b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29986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DIS2017 - April,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(BNL)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-38100" y="812344"/>
            <a:ext cx="5174837" cy="5306898"/>
            <a:chOff x="139698" y="939800"/>
            <a:chExt cx="5035139" cy="5179442"/>
          </a:xfrm>
        </p:grpSpPr>
        <p:pic>
          <p:nvPicPr>
            <p:cNvPr id="3" name="Picture 2" descr="plot_RedCrossSecMinLog.eps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01" r="8961"/>
            <a:stretch/>
          </p:blipFill>
          <p:spPr>
            <a:xfrm>
              <a:off x="203200" y="939800"/>
              <a:ext cx="4971637" cy="5179442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 rot="16200000">
              <a:off x="183220" y="2643137"/>
              <a:ext cx="3746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>
                  <a:latin typeface="Arial"/>
                  <a:cs typeface="Arial"/>
                </a:rPr>
                <a:t>σ</a:t>
              </a:r>
              <a:endParaRPr lang="en-US" sz="2400" dirty="0">
                <a:latin typeface="Arial"/>
                <a:cs typeface="Arial"/>
              </a:endParaRPr>
            </a:p>
          </p:txBody>
        </p:sp>
      </p:grpSp>
      <p:sp>
        <p:nvSpPr>
          <p:cNvPr id="11" name="Shape 216"/>
          <p:cNvSpPr txBox="1">
            <a:spLocks/>
          </p:cNvSpPr>
          <p:nvPr/>
        </p:nvSpPr>
        <p:spPr>
          <a:xfrm>
            <a:off x="5174837" y="1785519"/>
            <a:ext cx="3943763" cy="34958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lnSpc>
                <a:spcPct val="110000"/>
              </a:lnSpc>
              <a:buClr>
                <a:srgbClr val="FF6600"/>
              </a:buClr>
              <a:buFont typeface="Wingdings" charset="2"/>
              <a:buChar char="²"/>
              <a:defRPr sz="2400"/>
            </a:pPr>
            <a:r>
              <a:rPr lang="en-US" sz="1800" b="1" dirty="0">
                <a:solidFill>
                  <a:srgbClr val="FF0000"/>
                </a:solidFill>
              </a:rPr>
              <a:t>S</a:t>
            </a:r>
            <a:r>
              <a:rPr lang="en-US" sz="1800" b="1" dirty="0" smtClean="0">
                <a:solidFill>
                  <a:srgbClr val="FF0000"/>
                </a:solidFill>
              </a:rPr>
              <a:t>ystematics </a:t>
            </a:r>
            <a:r>
              <a:rPr lang="en-US" sz="1800" b="1" dirty="0">
                <a:solidFill>
                  <a:srgbClr val="FF0000"/>
                </a:solidFill>
              </a:rPr>
              <a:t>= 3</a:t>
            </a:r>
            <a:r>
              <a:rPr lang="en-US" sz="1800" b="1" dirty="0" smtClean="0">
                <a:solidFill>
                  <a:srgbClr val="FF0000"/>
                </a:solidFill>
              </a:rPr>
              <a:t>%</a:t>
            </a:r>
          </a:p>
          <a:p>
            <a:pPr marL="342900" lvl="1" indent="-342900">
              <a:lnSpc>
                <a:spcPct val="110000"/>
              </a:lnSpc>
              <a:buClr>
                <a:srgbClr val="FF6600"/>
              </a:buClr>
              <a:buFont typeface="Wingdings" charset="2"/>
              <a:buChar char="²"/>
              <a:defRPr sz="2400"/>
            </a:pPr>
            <a:r>
              <a:rPr lang="en-US" sz="1800" dirty="0" smtClean="0"/>
              <a:t>Stat. and Sys. error summed in quadrature </a:t>
            </a:r>
            <a:r>
              <a:rPr lang="en-US" sz="1800" b="1" dirty="0" smtClean="0">
                <a:solidFill>
                  <a:srgbClr val="FF0000"/>
                </a:solidFill>
              </a:rPr>
              <a:t>(Sys. dominate!)</a:t>
            </a:r>
            <a:endParaRPr lang="en-US" sz="1800" dirty="0" smtClean="0"/>
          </a:p>
          <a:p>
            <a:pPr marL="342900" lvl="1" indent="-342900">
              <a:lnSpc>
                <a:spcPct val="110000"/>
              </a:lnSpc>
              <a:buClr>
                <a:srgbClr val="FF6600"/>
              </a:buClr>
              <a:buFont typeface="Wingdings" charset="2"/>
              <a:buChar char="²"/>
              <a:defRPr sz="2400"/>
            </a:pPr>
            <a:r>
              <a:rPr lang="en-US" sz="1800" dirty="0" smtClean="0"/>
              <a:t>Gluon extraction via scaling violation </a:t>
            </a:r>
            <a:r>
              <a:rPr lang="en-US" sz="1800" dirty="0" smtClean="0">
                <a:sym typeface="Wingdings"/>
              </a:rPr>
              <a:t></a:t>
            </a:r>
            <a:r>
              <a:rPr lang="mr-IN" sz="1800" dirty="0" smtClean="0"/>
              <a:t> </a:t>
            </a:r>
            <a:r>
              <a:rPr lang="mr-IN" sz="1800" dirty="0">
                <a:solidFill>
                  <a:srgbClr val="021EAA"/>
                </a:solidFill>
              </a:rPr>
              <a:t>dσ(x,Q</a:t>
            </a:r>
            <a:r>
              <a:rPr lang="mr-IN" sz="1800" baseline="31999" dirty="0">
                <a:solidFill>
                  <a:srgbClr val="021EAA"/>
                </a:solidFill>
              </a:rPr>
              <a:t>2</a:t>
            </a:r>
            <a:r>
              <a:rPr lang="mr-IN" sz="1800" dirty="0">
                <a:solidFill>
                  <a:srgbClr val="021EAA"/>
                </a:solidFill>
              </a:rPr>
              <a:t>)/</a:t>
            </a:r>
            <a:r>
              <a:rPr lang="mr-IN" sz="1800" dirty="0" smtClean="0">
                <a:solidFill>
                  <a:srgbClr val="021EAA"/>
                </a:solidFill>
              </a:rPr>
              <a:t>dlnQ</a:t>
            </a:r>
            <a:r>
              <a:rPr lang="mr-IN" sz="1800" baseline="31999" dirty="0" smtClean="0">
                <a:solidFill>
                  <a:srgbClr val="021EAA"/>
                </a:solidFill>
              </a:rPr>
              <a:t>2</a:t>
            </a:r>
            <a:r>
              <a:rPr lang="en-US" sz="1800" baseline="31999" dirty="0" smtClean="0">
                <a:solidFill>
                  <a:srgbClr val="021EAA"/>
                </a:solidFill>
              </a:rPr>
              <a:t> </a:t>
            </a:r>
            <a:r>
              <a:rPr lang="en-US" sz="1800" dirty="0" smtClean="0"/>
              <a:t>requires ~ O(decade in Q</a:t>
            </a:r>
            <a:r>
              <a:rPr lang="en-US" sz="1800" baseline="31999" dirty="0" smtClean="0"/>
              <a:t>2</a:t>
            </a:r>
            <a:r>
              <a:rPr lang="en-US" sz="1800" dirty="0" smtClean="0"/>
              <a:t>) </a:t>
            </a:r>
          </a:p>
          <a:p>
            <a:pPr marL="342900" lvl="1" indent="-342900">
              <a:lnSpc>
                <a:spcPct val="110000"/>
              </a:lnSpc>
              <a:buClr>
                <a:srgbClr val="FF6600"/>
              </a:buClr>
              <a:buFont typeface="Wingdings" charset="2"/>
              <a:buChar char="²"/>
              <a:defRPr sz="2400"/>
            </a:pPr>
            <a:r>
              <a:rPr lang="en-US" sz="1800" dirty="0" smtClean="0"/>
              <a:t>Comparison of linear with non-linear evolution will signal saturation </a:t>
            </a:r>
            <a:endParaRPr lang="en-US" sz="1800" dirty="0" smtClean="0"/>
          </a:p>
          <a:p>
            <a:pPr marL="342900" lvl="1" indent="0">
              <a:lnSpc>
                <a:spcPct val="110000"/>
              </a:lnSpc>
              <a:buClr>
                <a:srgbClr val="FF6600"/>
              </a:buClr>
              <a:buNone/>
              <a:tabLst>
                <a:tab pos="406400" algn="l"/>
              </a:tabLst>
              <a:defRPr sz="2400"/>
            </a:pPr>
            <a:r>
              <a:rPr lang="en-US" sz="1800" dirty="0" smtClean="0">
                <a:latin typeface="Symbol"/>
                <a:ea typeface="Symbol"/>
                <a:cs typeface="Symbol"/>
                <a:sym typeface="Symbol"/>
              </a:rPr>
              <a:t>⇒</a:t>
            </a:r>
            <a:r>
              <a:rPr lang="en-US" sz="1800" dirty="0" smtClean="0"/>
              <a:t> </a:t>
            </a:r>
            <a:r>
              <a:rPr lang="en-US" sz="1800" dirty="0" smtClean="0"/>
              <a:t>needs low-x reach</a:t>
            </a:r>
            <a:endParaRPr lang="en-US" sz="1800" dirty="0"/>
          </a:p>
        </p:txBody>
      </p:sp>
      <p:sp>
        <p:nvSpPr>
          <p:cNvPr id="15" name="Shape 224"/>
          <p:cNvSpPr/>
          <p:nvPr/>
        </p:nvSpPr>
        <p:spPr>
          <a:xfrm>
            <a:off x="5410200" y="5040083"/>
            <a:ext cx="3543299" cy="1210588"/>
          </a:xfrm>
          <a:prstGeom prst="rect">
            <a:avLst/>
          </a:prstGeom>
          <a:ln w="31750">
            <a:solidFill>
              <a:schemeClr val="accent6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ctr">
              <a:defRPr sz="2400">
                <a:solidFill>
                  <a:srgbClr val="941100"/>
                </a:solidFill>
              </a:defRPr>
            </a:pPr>
            <a:r>
              <a:rPr lang="en-US" dirty="0" smtClean="0">
                <a:solidFill>
                  <a:srgbClr val="FF0000"/>
                </a:solidFill>
              </a:rPr>
              <a:t>An EIC</a:t>
            </a:r>
            <a:r>
              <a:rPr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at its highest energy </a:t>
            </a:r>
            <a:r>
              <a:rPr dirty="0" smtClean="0">
                <a:solidFill>
                  <a:srgbClr val="FF0000"/>
                </a:solidFill>
              </a:rPr>
              <a:t>provides </a:t>
            </a:r>
            <a:r>
              <a:rPr dirty="0">
                <a:solidFill>
                  <a:srgbClr val="FF0000"/>
                </a:solidFill>
              </a:rPr>
              <a:t>a factor 5 larger reach in Q</a:t>
            </a:r>
            <a:r>
              <a:rPr baseline="31999" dirty="0">
                <a:solidFill>
                  <a:srgbClr val="FF0000"/>
                </a:solidFill>
              </a:rPr>
              <a:t>2</a:t>
            </a:r>
            <a:r>
              <a:rPr dirty="0">
                <a:solidFill>
                  <a:srgbClr val="FF0000"/>
                </a:solidFill>
              </a:rPr>
              <a:t> and low-x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418310" y="123881"/>
            <a:ext cx="8382790" cy="609489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6058" tIns="233337" rIns="96058" bIns="48029" anchor="ctr">
            <a:prstTxWarp prst="textNoShape">
              <a:avLst/>
            </a:prstTxWarp>
          </a:bodyPr>
          <a:lstStyle/>
          <a:p>
            <a:pPr algn="ctr">
              <a:lnSpc>
                <a:spcPct val="50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US" sz="2900" b="1" dirty="0" smtClean="0">
                <a:solidFill>
                  <a:srgbClr val="FF0000"/>
                </a:solidFill>
                <a:latin typeface="+mj-lt"/>
              </a:rPr>
              <a:t>Reduced Cross Section </a:t>
            </a:r>
            <a:r>
              <a:rPr lang="en-US" sz="2900" b="1" dirty="0" smtClean="0">
                <a:solidFill>
                  <a:srgbClr val="FF0000"/>
                </a:solidFill>
                <a:latin typeface="+mj-lt"/>
              </a:rPr>
              <a:t>&amp; F</a:t>
            </a:r>
            <a:r>
              <a:rPr lang="en-US" sz="2900" b="1" baseline="-25000" dirty="0" smtClean="0">
                <a:solidFill>
                  <a:srgbClr val="FF0000"/>
                </a:solidFill>
                <a:latin typeface="+mj-lt"/>
              </a:rPr>
              <a:t>2 </a:t>
            </a:r>
            <a:r>
              <a:rPr lang="en-US" sz="2900" b="1" dirty="0" smtClean="0">
                <a:solidFill>
                  <a:srgbClr val="FF0000"/>
                </a:solidFill>
                <a:latin typeface="+mj-lt"/>
              </a:rPr>
              <a:t>(</a:t>
            </a:r>
            <a:r>
              <a:rPr lang="en-US" sz="2900" b="1" dirty="0" err="1" smtClean="0">
                <a:solidFill>
                  <a:srgbClr val="FF0000"/>
                </a:solidFill>
                <a:latin typeface="+mj-lt"/>
              </a:rPr>
              <a:t>e+Au</a:t>
            </a:r>
            <a:r>
              <a:rPr lang="en-US" sz="2900" b="1" dirty="0" smtClean="0">
                <a:solidFill>
                  <a:srgbClr val="FF0000"/>
                </a:solidFill>
                <a:latin typeface="+mj-lt"/>
              </a:rPr>
              <a:t>)</a:t>
            </a:r>
            <a:endParaRPr lang="en-GB" sz="2900" b="1" dirty="0">
              <a:solidFill>
                <a:srgbClr val="FF0000"/>
              </a:solidFill>
              <a:latin typeface="+mj-lt"/>
            </a:endParaRP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929871"/>
              </p:ext>
            </p:extLst>
          </p:nvPr>
        </p:nvGraphicFramePr>
        <p:xfrm>
          <a:off x="5539386" y="850444"/>
          <a:ext cx="3412496" cy="813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666" name="Equation" r:id="rId4" imgW="2247900" imgH="482600" progId="Equation.3">
                  <p:embed/>
                </p:oleObj>
              </mc:Choice>
              <mc:Fallback>
                <p:oleObj name="Equation" r:id="rId4" imgW="2247900" imgH="482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539386" y="850444"/>
                        <a:ext cx="3412496" cy="8132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13" descr="plot_F2_fixedQ2.eps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5" r="8169" b="3043"/>
          <a:stretch/>
        </p:blipFill>
        <p:spPr>
          <a:xfrm>
            <a:off x="3250" y="742641"/>
            <a:ext cx="5146187" cy="511433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96438" y="5660805"/>
            <a:ext cx="4254499" cy="646331"/>
          </a:xfrm>
          <a:prstGeom prst="rect">
            <a:avLst/>
          </a:prstGeom>
          <a:noFill/>
          <a:ln w="2540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Large expected impact on current theory uncertainty, especially at low-x and low-Q</a:t>
            </a:r>
            <a:r>
              <a:rPr lang="en-US" b="1" baseline="30000" dirty="0" smtClean="0">
                <a:solidFill>
                  <a:srgbClr val="FF0000"/>
                </a:solidFill>
              </a:rPr>
              <a:t>2</a:t>
            </a:r>
            <a:endParaRPr lang="en-US" b="1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222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DIS2017 - April,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(BNL)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6200" y="856883"/>
            <a:ext cx="4587401" cy="646331"/>
          </a:xfrm>
          <a:prstGeom prst="rect">
            <a:avLst/>
          </a:prstGeom>
          <a:solidFill>
            <a:schemeClr val="tx2">
              <a:lumMod val="40000"/>
              <a:lumOff val="60000"/>
              <a:alpha val="3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i="1" dirty="0" smtClean="0"/>
              <a:t>We look at photons radiated from the electron</a:t>
            </a:r>
          </a:p>
          <a:p>
            <a:r>
              <a:rPr lang="en-US" i="1" dirty="0" smtClean="0"/>
              <a:t>before or after the interaction</a:t>
            </a:r>
          </a:p>
        </p:txBody>
      </p:sp>
      <p:pic>
        <p:nvPicPr>
          <p:cNvPr id="7" name="Picture 6" descr="plot_radPhoton_energy_zoom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8"/>
          <a:stretch/>
        </p:blipFill>
        <p:spPr>
          <a:xfrm>
            <a:off x="76200" y="1613049"/>
            <a:ext cx="2325890" cy="2367128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4901034" y="1061303"/>
            <a:ext cx="522011" cy="2667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435745" y="782052"/>
            <a:ext cx="264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49.7% events radiate a photon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418310" y="123881"/>
            <a:ext cx="8408190" cy="609489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6058" tIns="233337" rIns="96058" bIns="48029" anchor="ctr">
            <a:prstTxWarp prst="textNoShape">
              <a:avLst/>
            </a:prstTxWarp>
          </a:bodyPr>
          <a:lstStyle/>
          <a:p>
            <a:pPr algn="ctr">
              <a:lnSpc>
                <a:spcPct val="50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900" b="1" dirty="0" smtClean="0">
                <a:solidFill>
                  <a:srgbClr val="FF0000"/>
                </a:solidFill>
                <a:latin typeface="+mj-lt"/>
              </a:rPr>
              <a:t>Radiated photons</a:t>
            </a:r>
            <a:endParaRPr lang="en-GB" sz="29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3" name="Picture 12" descr="plot_radPhoton_theta.eps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70"/>
          <a:stretch/>
        </p:blipFill>
        <p:spPr>
          <a:xfrm>
            <a:off x="2507483" y="1658840"/>
            <a:ext cx="2156118" cy="2257619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76174" y="3891277"/>
            <a:ext cx="529607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Radiated photons are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L</a:t>
            </a:r>
            <a:r>
              <a:rPr lang="en-US" sz="2000" dirty="0" smtClean="0"/>
              <a:t>ow energy </a:t>
            </a:r>
            <a:r>
              <a:rPr lang="en-US" sz="2000" dirty="0"/>
              <a:t>(most of them &lt; 1 GeV</a:t>
            </a:r>
            <a:r>
              <a:rPr lang="en-US" sz="2000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uniformly distributed in the azimuthal  angle 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go to "rear" angles (theta &gt; 3 </a:t>
            </a:r>
            <a:r>
              <a:rPr lang="en-US" sz="2000" dirty="0" err="1" smtClean="0"/>
              <a:t>deg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60"/>
          <a:stretch/>
        </p:blipFill>
        <p:spPr>
          <a:xfrm>
            <a:off x="5423045" y="1933575"/>
            <a:ext cx="3718364" cy="4470400"/>
          </a:xfrm>
          <a:prstGeom prst="rect">
            <a:avLst/>
          </a:prstGeom>
        </p:spPr>
      </p:pic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3082744"/>
              </p:ext>
            </p:extLst>
          </p:nvPr>
        </p:nvGraphicFramePr>
        <p:xfrm>
          <a:off x="2870200" y="5415972"/>
          <a:ext cx="2536825" cy="1009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0807" name="Equation" r:id="rId6" imgW="1244600" imgH="495300" progId="Equation.3">
                  <p:embed/>
                </p:oleObj>
              </mc:Choice>
              <mc:Fallback>
                <p:oleObj name="Equation" r:id="rId6" imgW="1244600" imgH="495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870200" y="5415972"/>
                        <a:ext cx="2536825" cy="1009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2700" y="5613400"/>
            <a:ext cx="28165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C</a:t>
            </a:r>
            <a:r>
              <a:rPr lang="en-US" sz="2800" b="1" dirty="0" smtClean="0">
                <a:solidFill>
                  <a:srgbClr val="FF0000"/>
                </a:solidFill>
              </a:rPr>
              <a:t>orrection </a:t>
            </a:r>
            <a:r>
              <a:rPr lang="en-US" sz="2800" b="1" dirty="0" smtClean="0">
                <a:solidFill>
                  <a:srgbClr val="FF0000"/>
                </a:solidFill>
              </a:rPr>
              <a:t>factor: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675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DIS2017 - April,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(BNL)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 descr="plot_FLFit_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3" y="774700"/>
            <a:ext cx="6546486" cy="49069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40501" y="3166130"/>
            <a:ext cx="26162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FF"/>
                </a:solidFill>
              </a:rPr>
              <a:t>5 GeV electron </a:t>
            </a:r>
            <a:endParaRPr lang="en-US" sz="2000" dirty="0" smtClean="0">
              <a:solidFill>
                <a:srgbClr val="0000FF"/>
              </a:solidFill>
            </a:endParaRPr>
          </a:p>
          <a:p>
            <a:pPr algn="ctr"/>
            <a:r>
              <a:rPr lang="en-US" sz="2000" dirty="0" smtClean="0">
                <a:solidFill>
                  <a:srgbClr val="0000FF"/>
                </a:solidFill>
              </a:rPr>
              <a:t>on </a:t>
            </a:r>
          </a:p>
          <a:p>
            <a:pPr algn="ctr"/>
            <a:r>
              <a:rPr lang="en-US" sz="2000" dirty="0" smtClean="0">
                <a:solidFill>
                  <a:srgbClr val="0000FF"/>
                </a:solidFill>
              </a:rPr>
              <a:t>50</a:t>
            </a:r>
            <a:r>
              <a:rPr lang="en-US" sz="2000" dirty="0" smtClean="0">
                <a:solidFill>
                  <a:srgbClr val="0000FF"/>
                </a:solidFill>
              </a:rPr>
              <a:t>, 75, 100 GeV </a:t>
            </a:r>
            <a:r>
              <a:rPr lang="en-US" sz="2000" dirty="0" smtClean="0">
                <a:solidFill>
                  <a:srgbClr val="0000FF"/>
                </a:solidFill>
              </a:rPr>
              <a:t>Gold</a:t>
            </a:r>
          </a:p>
          <a:p>
            <a:pPr algn="ctr"/>
            <a:endParaRPr lang="en-US" sz="2000" dirty="0" smtClean="0">
              <a:solidFill>
                <a:srgbClr val="0000FF"/>
              </a:solidFill>
            </a:endParaRPr>
          </a:p>
          <a:p>
            <a:pPr algn="ctr"/>
            <a:r>
              <a:rPr lang="en-US" dirty="0" smtClean="0"/>
              <a:t>(similarly for larger Q</a:t>
            </a:r>
            <a:r>
              <a:rPr lang="en-US" baseline="30000" dirty="0" smtClean="0"/>
              <a:t>2</a:t>
            </a:r>
            <a:r>
              <a:rPr lang="en-US" dirty="0" smtClean="0"/>
              <a:t> and lower energies)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18310" y="123881"/>
            <a:ext cx="8395490" cy="609489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6058" tIns="233337" rIns="96058" bIns="48029" anchor="ctr">
            <a:prstTxWarp prst="textNoShape">
              <a:avLst/>
            </a:prstTxWarp>
          </a:bodyPr>
          <a:lstStyle/>
          <a:p>
            <a:pPr algn="ctr">
              <a:lnSpc>
                <a:spcPct val="50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US" sz="2900" b="1" dirty="0" smtClean="0">
                <a:solidFill>
                  <a:srgbClr val="FF0000"/>
                </a:solidFill>
                <a:latin typeface="+mj-lt"/>
              </a:rPr>
              <a:t>Extracting F</a:t>
            </a:r>
            <a:r>
              <a:rPr lang="en-US" sz="2900" b="1" baseline="-25000" dirty="0" smtClean="0">
                <a:solidFill>
                  <a:srgbClr val="FF0000"/>
                </a:solidFill>
                <a:latin typeface="+mj-lt"/>
              </a:rPr>
              <a:t>L</a:t>
            </a:r>
            <a:r>
              <a:rPr lang="en-US" sz="29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900" b="1" dirty="0" smtClean="0">
                <a:solidFill>
                  <a:srgbClr val="FF0000"/>
                </a:solidFill>
                <a:latin typeface="+mj-lt"/>
              </a:rPr>
              <a:t>(</a:t>
            </a:r>
            <a:r>
              <a:rPr lang="en-US" sz="2900" b="1" dirty="0" err="1" smtClean="0">
                <a:solidFill>
                  <a:srgbClr val="FF0000"/>
                </a:solidFill>
                <a:latin typeface="+mj-lt"/>
              </a:rPr>
              <a:t>e+Au</a:t>
            </a:r>
            <a:r>
              <a:rPr lang="en-US" sz="2900" b="1" dirty="0" smtClean="0">
                <a:solidFill>
                  <a:srgbClr val="FF0000"/>
                </a:solidFill>
                <a:latin typeface="+mj-lt"/>
              </a:rPr>
              <a:t>)</a:t>
            </a:r>
            <a:endParaRPr lang="en-GB" sz="29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53200" y="988532"/>
            <a:ext cx="261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Enough Lever Arm required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smtClean="0">
                <a:solidFill>
                  <a:srgbClr val="FF0000"/>
                </a:solidFill>
              </a:rPr>
              <a:t>three points, y+ &gt; 0.2)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18301" y="2298700"/>
            <a:ext cx="2425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Errors still dominated by systematics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44129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51593</TotalTime>
  <Words>1745</Words>
  <Application>Microsoft Macintosh PowerPoint</Application>
  <PresentationFormat>On-screen Show (4:3)</PresentationFormat>
  <Paragraphs>231</Paragraphs>
  <Slides>21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Office Theme</vt:lpstr>
      <vt:lpstr>Equation</vt:lpstr>
      <vt:lpstr>Salvatore Fazio  for the BNL EIC Science Task Force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Brookhaven National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Theta_gamma vs Pt</dc:title>
  <dc:creator>Salvatore Fazio</dc:creator>
  <cp:lastModifiedBy>Salvatore Fazio</cp:lastModifiedBy>
  <cp:revision>922</cp:revision>
  <cp:lastPrinted>2012-03-22T00:20:48Z</cp:lastPrinted>
  <dcterms:created xsi:type="dcterms:W3CDTF">2014-08-28T12:53:18Z</dcterms:created>
  <dcterms:modified xsi:type="dcterms:W3CDTF">2017-03-29T21:31:03Z</dcterms:modified>
</cp:coreProperties>
</file>